
<file path=[Content_Types].xml><?xml version="1.0" encoding="utf-8"?>
<Types xmlns="http://schemas.openxmlformats.org/package/2006/content-types">
  <Default Extension="png" ContentType="image/png"/>
  <Default Extension="mp3" ContentType="audio/mpe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3" r:id="rId6"/>
    <p:sldMasterId id="2147483675" r:id="rId7"/>
  </p:sldMasterIdLst>
  <p:sldIdLst>
    <p:sldId id="263" r:id="rId8"/>
    <p:sldId id="256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465" r:id="rId23"/>
    <p:sldId id="278" r:id="rId24"/>
    <p:sldId id="279" r:id="rId25"/>
    <p:sldId id="280" r:id="rId26"/>
    <p:sldId id="476" r:id="rId27"/>
    <p:sldId id="281" r:id="rId28"/>
    <p:sldId id="282" r:id="rId29"/>
    <p:sldId id="283" r:id="rId30"/>
    <p:sldId id="466" r:id="rId31"/>
    <p:sldId id="284" r:id="rId32"/>
    <p:sldId id="285" r:id="rId33"/>
    <p:sldId id="286" r:id="rId34"/>
    <p:sldId id="467" r:id="rId35"/>
    <p:sldId id="287" r:id="rId36"/>
    <p:sldId id="288" r:id="rId37"/>
    <p:sldId id="289" r:id="rId38"/>
    <p:sldId id="468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477" r:id="rId47"/>
    <p:sldId id="478" r:id="rId48"/>
    <p:sldId id="479" r:id="rId49"/>
    <p:sldId id="480" r:id="rId50"/>
    <p:sldId id="481" r:id="rId51"/>
    <p:sldId id="482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" id="{34F5036B-2A17-44B4-967C-9CFBF572ECB7}">
          <p14:sldIdLst/>
        </p14:section>
        <p14:section name="Intro" id="{998FE7C4-4244-4827-80FD-14ED3A7FFE39}">
          <p14:sldIdLst>
            <p14:sldId id="263"/>
          </p14:sldIdLst>
        </p14:section>
        <p14:section name="Question 1" id="{0C2AD059-8FD0-444E-9A76-743293FB6357}">
          <p14:sldIdLst>
            <p14:sldId id="256"/>
            <p14:sldId id="266"/>
            <p14:sldId id="265"/>
          </p14:sldIdLst>
        </p14:section>
        <p14:section name="Question 2" id="{F94C211B-F952-4378-80A7-4AE06B71B36D}">
          <p14:sldIdLst>
            <p14:sldId id="267"/>
            <p14:sldId id="268"/>
            <p14:sldId id="269"/>
          </p14:sldIdLst>
        </p14:section>
        <p14:section name="Question 3" id="{11555149-3731-4EC6-94D4-9A9D7B58E4D1}">
          <p14:sldIdLst>
            <p14:sldId id="270"/>
            <p14:sldId id="271"/>
            <p14:sldId id="272"/>
          </p14:sldIdLst>
        </p14:section>
        <p14:section name="Question 4" id="{8BEBECA6-727E-4580-8617-2413B74FC396}">
          <p14:sldIdLst>
            <p14:sldId id="273"/>
            <p14:sldId id="274"/>
            <p14:sldId id="275"/>
          </p14:sldIdLst>
        </p14:section>
        <p14:section name="Question 5" id="{53CBBEB1-45B2-4961-BD7C-6726A4E30DC0}">
          <p14:sldIdLst>
            <p14:sldId id="276"/>
            <p14:sldId id="277"/>
            <p14:sldId id="465"/>
            <p14:sldId id="278"/>
          </p14:sldIdLst>
        </p14:section>
        <p14:section name="Question 6" id="{194A2F3A-854B-4678-A12C-25D93C1D400A}">
          <p14:sldIdLst>
            <p14:sldId id="279"/>
            <p14:sldId id="280"/>
            <p14:sldId id="476"/>
            <p14:sldId id="281"/>
          </p14:sldIdLst>
        </p14:section>
        <p14:section name="Question 7" id="{DA2C8177-AA9A-48CF-8633-1D1FA59D3741}">
          <p14:sldIdLst>
            <p14:sldId id="282"/>
            <p14:sldId id="283"/>
            <p14:sldId id="466"/>
            <p14:sldId id="284"/>
          </p14:sldIdLst>
        </p14:section>
        <p14:section name="Question 8" id="{CE35DB9C-CC45-4C4C-8D0B-C2E6435FE9E8}">
          <p14:sldIdLst>
            <p14:sldId id="285"/>
            <p14:sldId id="286"/>
            <p14:sldId id="467"/>
            <p14:sldId id="287"/>
          </p14:sldIdLst>
        </p14:section>
        <p14:section name="Question 9" id="{A944923D-42D8-4691-A1D6-AF7E7EBE7B58}">
          <p14:sldIdLst>
            <p14:sldId id="288"/>
            <p14:sldId id="289"/>
            <p14:sldId id="468"/>
            <p14:sldId id="290"/>
          </p14:sldIdLst>
        </p14:section>
        <p14:section name="Question 10" id="{7B7E7B87-1D2A-4E32-9251-08C52209F17A}">
          <p14:sldIdLst>
            <p14:sldId id="291"/>
            <p14:sldId id="292"/>
            <p14:sldId id="293"/>
          </p14:sldIdLst>
        </p14:section>
        <p14:section name="Question 11" id="{7B485E14-B764-48EE-AD11-FA313A0F9BFC}">
          <p14:sldIdLst>
            <p14:sldId id="294"/>
            <p14:sldId id="295"/>
            <p14:sldId id="296"/>
          </p14:sldIdLst>
        </p14:section>
        <p14:section name="SlideLizard" id="{B414D5CB-89DB-0C4B-AADE-E50DC8C252D8}">
          <p14:sldIdLst>
            <p14:sldId id="477"/>
            <p14:sldId id="478"/>
            <p14:sldId id="479"/>
            <p14:sldId id="4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E1A"/>
    <a:srgbClr val="F88008"/>
    <a:srgbClr val="ECBD43"/>
    <a:srgbClr val="FDC643"/>
    <a:srgbClr val="356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96" y="3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77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a Gumpelmeyer" userId="45e238fb-232b-45ab-b38f-a2e16325817a" providerId="ADAL" clId="{4E477C92-17AB-E745-9423-9EDF0687D7DC}"/>
    <pc:docChg chg="delSld modSection">
      <pc:chgData name="Johanna Gumpelmeyer" userId="45e238fb-232b-45ab-b38f-a2e16325817a" providerId="ADAL" clId="{4E477C92-17AB-E745-9423-9EDF0687D7DC}" dt="2022-01-07T12:26:17.449" v="0" actId="2696"/>
      <pc:docMkLst>
        <pc:docMk/>
      </pc:docMkLst>
      <pc:sldChg chg="del">
        <pc:chgData name="Johanna Gumpelmeyer" userId="45e238fb-232b-45ab-b38f-a2e16325817a" providerId="ADAL" clId="{4E477C92-17AB-E745-9423-9EDF0687D7DC}" dt="2022-01-07T12:26:17.449" v="0" actId="2696"/>
        <pc:sldMkLst>
          <pc:docMk/>
          <pc:sldMk cId="349004076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899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D9E16F-A854-4517-B3A0-E8E9AB44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6A3E9848-0A69-450F-A620-3DF902B1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FE4DF86-CE58-4FDA-A23D-ABCF4457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19AC1661-75CA-4953-A2A5-31C3B786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31E0D62-1379-4DA4-A6EB-97727E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84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E32CD6A4-D367-42C9-8114-77A00BCD0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896B18D1-37D0-4ABE-823A-2A7B87E5D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CF97D1-5572-4E0B-8D43-BC16B377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5D9AA64-A950-417A-80E9-D9BA02FE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D72D132-F4CC-4F67-BCF2-C4ABBE31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184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E76403C-6719-4FB4-9A5D-D9C38AFC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BD7E655-A3B4-4749-9B4A-81794E7E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3CF085-23D1-4B88-B88F-A40E6094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683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5E8E0-AB83-4415-999B-83DF07702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CE4CA7D-D9EE-4A3F-9135-9500CAE9E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BE4617-7532-476A-9851-FA29ADDB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AFFCA0-D27E-4C9E-9CE3-1FE6106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581FB12-A0BB-4B3F-BF6A-366FC47C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33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864A61-F763-4EC4-87BD-C5C189CA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D80C0D-3A2D-4A56-A17A-669464B13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31E47A-9D48-48F5-9920-C8496510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71C288-4FEA-4C10-B41F-427524C1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7CCA98-67FA-4C22-80AC-80FB8B02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7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BC7B7E-61ED-4EB7-A788-BD33D353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CA164E-8A54-46E9-BF0E-9BC9670A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6BF0AD-1843-44C4-A5F9-24E53167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3C3983-5117-4F45-BAF8-0BB06456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2F5523-F168-449A-B791-E1546E6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7E8E02-0A5C-4CFC-B364-FC3FE6FD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BCF334-D6CB-4191-81EF-1E336E2FF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9696D5-CB87-44AF-ADED-AEBD601AC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2464B7-3214-42B8-9ED7-B51D1D8A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D9F02A-E2BE-4B1B-A3EF-E4362495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7D7112-2029-4788-9BB2-01E98248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47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F875E-B377-4983-ACF8-C9C11846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4D8FF2-7D1F-41E3-9E28-22628F2A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F410D6-B96C-4C7C-8760-EE9BE7AC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F5F4BA-3EFE-4058-898D-CBAFF4425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139DF25-4F00-4F13-9A86-5319C4E68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C05BFF3-111C-4D45-829B-F8AFB74D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2BFB47-AEA1-49F1-86F7-D2399099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4AA0410-1B51-4211-BC61-B4AF874C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9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4DC0A-CFB6-462D-9704-CF408F84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03464-753E-4AE2-8657-904FD3AD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3F33CC-F8CD-488D-AD31-5AD2D558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EC949C-D202-4679-8AB2-F7226C82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64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231E78C-F62B-41CC-A52D-0C2C392D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B84DB24-C363-4FAB-825B-7BB169253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4910F6-95FB-4C78-A5D5-43F11BBA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3E158FA-9462-4B11-9BBC-5A397833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E6B70C7-2991-4E5A-BEE5-153DF49F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5E51DF9C-A3CF-4902-9D08-A9D00D0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1BA2FBF-0F1F-492F-991A-EBB74AAD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F5101AF-0122-4521-83D9-72169DEF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578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0698CF-F73D-45FF-83BE-BCC423F8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5353A3-AA99-40C3-B425-0A092D6C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8F017AA-C412-4857-979A-27EABF00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92ABF1-F9CD-44C0-99FD-0AD14916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DA5B26-E244-4C86-B6CE-34D22A38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B08AC3B-FFEE-49BC-9C14-D396B833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30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53CA85-8B21-4BAA-937E-8CF869C6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418F7E-D5E9-42EE-B157-8D4350B6E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1EAC4AF-4066-4DE6-9F07-EE763582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739B61-B5E1-4F66-80BA-1023823C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E1FB8A-19E7-4E7D-BEB8-35790901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30794E-DC0E-45F6-957B-C26295DB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74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0A97BA-0649-48B3-817A-A2E7939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3B52924-6AC2-4533-903E-7B86C915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F9AFCC-F044-4B48-8417-F5816243D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08A346-8E56-45DF-9B47-D8C02E4E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6416F9-6C0F-4728-80FF-C3B42429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42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7E2B239-5E36-432D-B173-BA05247A7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555F20-8811-4BE8-840E-CA4A9D4D5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299C84-556A-4C22-B122-5F630875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7ADEE6-6C7C-4853-B0D4-4A2A00F4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3D247C-1310-4482-ADD7-B31FA615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8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2258" y="688260"/>
            <a:ext cx="9438969" cy="238923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8737" y="3057832"/>
            <a:ext cx="9252155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92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71" y="220457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307691"/>
            <a:ext cx="10994760" cy="5175405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45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886" y="591210"/>
            <a:ext cx="885854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181" y="1569915"/>
            <a:ext cx="8888361" cy="4681415"/>
          </a:xfrm>
        </p:spPr>
        <p:txBody>
          <a:bodyPr/>
          <a:lstStyle>
            <a:lvl1pPr>
              <a:defRPr sz="3733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68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56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8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592" y="23437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17188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47051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17188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47051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8CC1C82-651B-484B-999C-617A8C47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2A25B5D-19FE-45FB-8AE1-A791E959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6F1E635-82F1-4C47-9DCA-FCC8FB7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DF1A0F6-54BC-4A22-B53C-39B9A25E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1637EB1-BEAC-4B25-8305-6449B142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13383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892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7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0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527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09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7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3E5E42-9FB1-446D-B9E9-D27F657D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351593C-7390-4DF3-A99A-35505379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EF1E6B09-6251-48A7-A878-45D2760D2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23E566C6-62A6-46D9-ACBD-282FBB29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AEEAF35F-E819-4AB4-8FF5-1FF52B63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50D57C17-6E8E-470D-9573-C6DE3195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7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E63FD79-9555-417F-86A6-978B1B9F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245A696-4F53-47C3-BCA4-90CFC500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E67FEDD7-040E-4EDC-ABF1-BF9E8CC5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B7FD5EA6-A546-4B0F-8596-4BF9A2C4A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E3EE3323-65E0-4540-8D34-E0C0307DC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592B4223-DDE0-4BE6-9B90-23CB70AC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062D05B7-BC5C-4FFF-9F40-F5DF29ED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EB32C7F-28CB-42A0-B20A-F40693F7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3E2B99-741C-48A8-8E58-902ABCC2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6F9A63CA-6B7D-483E-9F49-8B14F66A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84685A2C-C38E-4AB5-A7F7-7BE7B3A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3B280966-6384-49A5-9AED-E88D1BE7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78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1284AF-5B3B-44BF-BF76-1B4A1A38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D00718F-2A17-41E8-A27B-B8234DA0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24F0EC0-19A0-4307-A8A4-80AF108E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613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81A4C3-782E-4CC0-A711-06A9D8F5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20D6914-DA57-4C20-B9AF-85622223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DAD126A2-9A18-4AB9-923C-73C486DDA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43C310B-0324-4F9C-AADA-9DA2C4E2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5DEC1F9-6D7F-436E-9DFF-5DFF70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EDA25C2-8C1C-4D1C-A4F0-24D46B1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344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D8CA5EA-E338-498B-AF7A-B45CCD52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9A77D26C-FB79-443F-BABE-7097A6D08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16260DA0-4A07-4FF1-AE22-2A48A360B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0493A49D-A289-4D95-BA26-A7824E05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4F50531-B3F1-439A-BD0E-CC28C749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6FAE9095-B7D3-4AA7-9F13-FDECB481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381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8DC0CBFB-787F-4339-B7CB-7924570F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ACF4F62-C072-4F38-8D90-2154F163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57988C6-28B8-4EC4-BC7B-4038E30AF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8BFFB9B2-31F8-44F6-8C95-30C9D5DF9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D0F1DB94-9BD4-4088-92F7-61F9AB64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37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ADCADBB-E123-46D8-B59D-F7BA1F08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F9D9AE-CECF-4D09-9E12-7A3FC83D1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5AF7F8-4630-4B4E-9734-AA3C7E47D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CAB1-7F70-4FAA-83BB-7E489C0BCEFD}" type="datetimeFigureOut">
              <a:rPr lang="de-AT" smtClean="0"/>
              <a:t>20.05.2022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B96DF4-C95A-45C5-BBAA-61B0355D2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1E38E0-5F81-4C9A-830A-9C2966A41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169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E0E12DC-3EE3-417B-A9BF-B358B7B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2DC154-576B-49CD-95CB-F34F8BBC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9A9D4C-CBB2-4632-94EC-DAECDB31B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B208D-BB91-4A35-BED0-7942371A61B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A9EE39-9875-49CD-B947-68DBCFC97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06C57C-10BB-4CAF-A4FA-31D204697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F88AD-313F-45EA-9A4F-4C1EE4766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prstClr val="white">
                    <a:lumMod val="65000"/>
                  </a:prst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prstClr val="white">
                    <a:lumMod val="65000"/>
                  </a:prst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92927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3"/><Relationship Id="rId7" Type="http://schemas.openxmlformats.org/officeDocument/2006/relationships/image" Target="../media/image5.jp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p3"/><Relationship Id="rId4" Type="http://schemas.microsoft.com/office/2007/relationships/media" Target="../media/media2.mp3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11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14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12" Type="http://schemas.openxmlformats.org/officeDocument/2006/relationships/image" Target="../media/image11.png"/><Relationship Id="rId2" Type="http://schemas.microsoft.com/office/2007/relationships/media" Target="../media/media3.mp3"/><Relationship Id="rId1" Type="http://schemas.openxmlformats.org/officeDocument/2006/relationships/tags" Target="../tags/tag18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p3"/><Relationship Id="rId7" Type="http://schemas.openxmlformats.org/officeDocument/2006/relationships/image" Target="../media/image6.png"/><Relationship Id="rId2" Type="http://schemas.microsoft.com/office/2007/relationships/media" Target="../media/media6.mp3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12" Type="http://schemas.openxmlformats.org/officeDocument/2006/relationships/image" Target="../media/image7.png"/><Relationship Id="rId2" Type="http://schemas.microsoft.com/office/2007/relationships/media" Target="../media/media3.mp3"/><Relationship Id="rId1" Type="http://schemas.openxmlformats.org/officeDocument/2006/relationships/tags" Target="../tags/tag2.xml"/><Relationship Id="rId6" Type="http://schemas.microsoft.com/office/2007/relationships/media" Target="../media/media5.mp3"/><Relationship Id="rId11" Type="http://schemas.openxmlformats.org/officeDocument/2006/relationships/image" Target="../media/image8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p3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22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2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9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12" Type="http://schemas.openxmlformats.org/officeDocument/2006/relationships/image" Target="../media/image7.png"/><Relationship Id="rId2" Type="http://schemas.microsoft.com/office/2007/relationships/media" Target="../media/media3.mp3"/><Relationship Id="rId1" Type="http://schemas.openxmlformats.org/officeDocument/2006/relationships/tags" Target="../tags/tag26.xml"/><Relationship Id="rId6" Type="http://schemas.microsoft.com/office/2007/relationships/media" Target="../media/media5.mp3"/><Relationship Id="rId11" Type="http://schemas.openxmlformats.org/officeDocument/2006/relationships/image" Target="../media/image11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2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image" Target="../media/image9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29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30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10.png"/><Relationship Id="rId5" Type="http://schemas.openxmlformats.org/officeDocument/2006/relationships/image" Target="../media/image9.tm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p3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tags" Target="../tags/tag33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34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3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3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37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3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39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5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7" Type="http://schemas.openxmlformats.org/officeDocument/2006/relationships/image" Target="../media/image7.png"/><Relationship Id="rId2" Type="http://schemas.microsoft.com/office/2007/relationships/media" Target="../media/media2.mp3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2" Type="http://schemas.microsoft.com/office/2007/relationships/media" Target="../media/media3.mp3"/><Relationship Id="rId1" Type="http://schemas.openxmlformats.org/officeDocument/2006/relationships/tags" Target="../tags/tag8.xml"/><Relationship Id="rId6" Type="http://schemas.microsoft.com/office/2007/relationships/media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NULL" TargetMode="External"/><Relationship Id="rId9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 image">
            <a:extLst>
              <a:ext uri="{FF2B5EF4-FFF2-40B4-BE49-F238E27FC236}">
                <a16:creationId xmlns:a16="http://schemas.microsoft.com/office/drawing/2014/main" xmlns="" id="{D23354F2-DF81-46AD-97F7-E551F020F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Main Theme">
            <a:hlinkClick r:id="" action="ppaction://media"/>
            <a:extLst>
              <a:ext uri="{FF2B5EF4-FFF2-40B4-BE49-F238E27FC236}">
                <a16:creationId xmlns:a16="http://schemas.microsoft.com/office/drawing/2014/main" xmlns="" id="{073D2775-4FCD-4044-B742-1175254FF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479" end="7774.2857"/>
                  <p14:fade in="175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07269" y="770312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72" y="2474273"/>
            <a:ext cx="5026252" cy="1909453"/>
          </a:xfrm>
          <a:prstGeom prst="rect">
            <a:avLst/>
          </a:prstGeom>
        </p:spPr>
      </p:pic>
      <p:pic>
        <p:nvPicPr>
          <p:cNvPr id="8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96816" y="175202"/>
            <a:ext cx="595110" cy="595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24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42459" cy="5198812"/>
            <a:chOff x="8179724" y="1168053"/>
            <a:chExt cx="304245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59" y="1372438"/>
              <a:ext cx="2790620" cy="4832092"/>
              <a:chOff x="8262223" y="1304918"/>
              <a:chExt cx="3506827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3" y="1304918"/>
                <a:ext cx="2648097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4767757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42582" y="234484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3750" y="4893528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65" y="2428020"/>
            <a:ext cx="3847916" cy="1461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7674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1.11022E-1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Chronologists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Hourologist</a:t>
            </a:r>
            <a:endParaRPr lang="de-A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Horologists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People who collect watches and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clocks are known as what?</a:t>
              </a:r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$ 3000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33077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33077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90407" y="123367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127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Chronologists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Hourologist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accent6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Horologists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People who collect watches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clocks are known as what?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$ 3000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78292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8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42459" cy="5198812"/>
            <a:chOff x="8179724" y="1168053"/>
            <a:chExt cx="304245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59" y="1372438"/>
              <a:ext cx="2790620" cy="4832092"/>
              <a:chOff x="8262223" y="1304918"/>
              <a:chExt cx="3506827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3" y="1304918"/>
                <a:ext cx="2648097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4436287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18097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3750" y="4562058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66" y="2676721"/>
            <a:ext cx="3498907" cy="13292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461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1.85185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</a:t>
              </a:r>
              <a:r>
                <a:rPr lang="en-US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</a:t>
              </a:r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</a:t>
              </a:r>
              <a:r>
                <a:rPr lang="en-US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watchi</a:t>
              </a:r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 means to move in circular order.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rom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Old English '</a:t>
              </a:r>
              <a:r>
                <a:rPr lang="en-IN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woeccan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means to 'stay 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awake’. 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620884" cy="91633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man to 'watch' his actions and be accountable for them</a:t>
            </a: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675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540776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rom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French </a:t>
              </a:r>
              <a:r>
                <a:rPr lang="en-IN" sz="2400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r>
                <a:rPr lang="en-IN" sz="2400" u="sng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wachez</a:t>
              </a:r>
              <a:r>
                <a:rPr lang="en-IN" sz="2400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which means 'to limit'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origin of the word "watch"?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3851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9116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german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‘</a:t>
              </a:r>
              <a:r>
                <a:rPr lang="en-US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watchi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 means to move in circular order.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FF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the Old English '</a:t>
              </a:r>
              <a:r>
                <a:rPr lang="en-IN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woeccan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 means to 'stay awake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’.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Need for man to 'watch' his actions and be accountable for them</a:t>
              </a: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 fontScale="85000" lnSpcReduction="1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the French </a:t>
              </a:r>
              <a:r>
                <a:rPr lang="en-IN" sz="2400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r>
                <a:rPr lang="en-IN" sz="2400" u="sng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wachez</a:t>
              </a:r>
              <a:r>
                <a:rPr lang="en-IN" sz="2400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'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which means 'to limit'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origin of the word "watch"?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6113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02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992497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WATCH</a:t>
              </a:r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A1AE808-AE34-45DB-A52D-A9D132F28B83}"/>
              </a:ext>
            </a:extLst>
          </p:cNvPr>
          <p:cNvSpPr/>
          <p:nvPr/>
        </p:nvSpPr>
        <p:spPr>
          <a:xfrm>
            <a:off x="1452892" y="2415957"/>
            <a:ext cx="9342799" cy="335575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#sl-pollresults()">
            <a:hlinkClick r:id="" action="ppaction://noaction"/>
            <a:extLst>
              <a:ext uri="{FF2B5EF4-FFF2-40B4-BE49-F238E27FC236}">
                <a16:creationId xmlns:a16="http://schemas.microsoft.com/office/drawing/2014/main" xmlns="" id="{10E315AD-EA95-4042-A21E-301725A78B99}"/>
              </a:ext>
            </a:extLst>
          </p:cNvPr>
          <p:cNvSpPr/>
          <p:nvPr/>
        </p:nvSpPr>
        <p:spPr>
          <a:xfrm>
            <a:off x="1452892" y="2827702"/>
            <a:ext cx="9342799" cy="2421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blipFill>
                  <a:blip r:embed="rId4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3600" b="1" dirty="0" smtClean="0">
                <a:solidFill>
                  <a:schemeClr val="tx1"/>
                </a:solidFill>
              </a:rPr>
              <a:t>Derived </a:t>
            </a:r>
            <a:r>
              <a:rPr lang="en-IN" sz="3600" b="1" dirty="0">
                <a:solidFill>
                  <a:schemeClr val="tx1"/>
                </a:solidFill>
              </a:rPr>
              <a:t>from the Old English '</a:t>
            </a:r>
            <a:r>
              <a:rPr lang="en-IN" sz="3600" b="1" dirty="0" err="1">
                <a:solidFill>
                  <a:schemeClr val="tx1"/>
                </a:solidFill>
              </a:rPr>
              <a:t>woeccan</a:t>
            </a:r>
            <a:r>
              <a:rPr lang="en-IN" sz="3600" b="1" dirty="0">
                <a:solidFill>
                  <a:schemeClr val="tx1"/>
                </a:solidFill>
              </a:rPr>
              <a:t>' (alternatively, the Old German word '</a:t>
            </a:r>
            <a:r>
              <a:rPr lang="en-IN" sz="3600" b="1" dirty="0" err="1">
                <a:solidFill>
                  <a:schemeClr val="tx1"/>
                </a:solidFill>
              </a:rPr>
              <a:t>wakojan</a:t>
            </a:r>
            <a:r>
              <a:rPr lang="en-IN" sz="3600" b="1" dirty="0">
                <a:solidFill>
                  <a:schemeClr val="tx1"/>
                </a:solidFill>
              </a:rPr>
              <a:t>'), the term 'watch' means to 'stay awake." A 'watchman' reminded people of the time in order for them to maintain a schedule.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55" y="93179"/>
            <a:ext cx="2367274" cy="899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2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121515" cy="5198812"/>
            <a:chOff x="8179724" y="1168053"/>
            <a:chExt cx="3121515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0" y="1372438"/>
              <a:ext cx="2869679" cy="4832092"/>
              <a:chOff x="8262223" y="1304918"/>
              <a:chExt cx="3606176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3" y="1304918"/>
                <a:ext cx="2747446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4111593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45306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6853" y="423736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82" y="2580432"/>
            <a:ext cx="3790574" cy="1440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968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1.85185E-6 L -0.00026 -0.047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 لا شيء مما سبق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541512" y="4387236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1870073" y="4185359"/>
              <a:ext cx="4057813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</a:t>
              </a:r>
              <a:r>
                <a:rPr lang="ar-SA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الحادية عشرة  </a:t>
              </a:r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إلا عشرين دقائق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377840" y="4388591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749143" y="4192036"/>
            <a:ext cx="3856586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lvl="0"/>
            <a:r>
              <a:rPr lang="ar-SA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rPr>
              <a:t>الساعة </a:t>
            </a:r>
            <a:r>
              <a:rPr lang="ar-SA" sz="3200" b="1" dirty="0" smtClean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rPr>
              <a:t>العاشرة  وأربعين دقائق</a:t>
            </a:r>
            <a:endParaRPr lang="de-AT" sz="3200" b="1" dirty="0">
              <a:solidFill>
                <a:prstClr val="white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78435" cy="929685"/>
            <a:chOff x="1452892" y="4172004"/>
            <a:chExt cx="4578435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543784" y="4394439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1872345" y="4185359"/>
              <a:ext cx="4158982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الاحد عشر إ</a:t>
              </a:r>
              <a:r>
                <a:rPr lang="ar-SA" sz="32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لا </a:t>
              </a:r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عشرين دقائق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appropriate way to tell this time?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$ 7000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3851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788710" y="93179"/>
            <a:ext cx="2704289" cy="2648490"/>
            <a:chOff x="5003335" y="434289"/>
            <a:chExt cx="2243386" cy="224338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>
            <a:xfrm flipH="1">
              <a:off x="5407540" y="1538477"/>
              <a:ext cx="716751" cy="474468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5710549" y="1045669"/>
              <a:ext cx="411853" cy="52806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5169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#sl-staticobject()" descr="Ein Bild, das Zeichnung enthält.&#10;&#10;Automatisch generierte Beschreibung">
            <a:extLst>
              <a:ext uri="{FF2B5EF4-FFF2-40B4-BE49-F238E27FC236}">
                <a16:creationId xmlns:a16="http://schemas.microsoft.com/office/drawing/2014/main" xmlns="" id="{96E638E8-D2F9-4D36-8C1A-B8BC253847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 لا شيء مما سبق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543033" y="4364224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1953527" y="4185359"/>
              <a:ext cx="4021255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0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الحادية عشرة  إلا عشرين دقائق</a:t>
              </a:r>
              <a:endParaRPr lang="de-AT" sz="30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العاشرة </a:t>
              </a:r>
              <a:r>
                <a:rPr lang="ar-SA" sz="32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وأربعين </a:t>
              </a:r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دقائق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608932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1955799" y="4185359"/>
              <a:ext cx="3883701" cy="870109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الاحد عشر إلا عشرين دقائق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appropriate way to tell this time?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$ 7000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56113" y="192768"/>
            <a:ext cx="609600" cy="6096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788710" y="93179"/>
            <a:ext cx="2704289" cy="2648490"/>
            <a:chOff x="5003335" y="434289"/>
            <a:chExt cx="2243386" cy="224338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>
            <a:xfrm flipH="1">
              <a:off x="5407540" y="1538477"/>
              <a:ext cx="716751" cy="474468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5710549" y="1045669"/>
              <a:ext cx="411853" cy="52806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6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SA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ج</a:t>
              </a:r>
              <a:r>
                <a:rPr lang="de-AT" sz="2800" b="1" dirty="0" smtClean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:</a:t>
              </a:r>
              <a:endPara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الثانية عشر والنصف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SA" sz="2800" b="1" dirty="0" smtClean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د</a:t>
              </a:r>
              <a:r>
                <a:rPr lang="de-AT" sz="2800" b="1" dirty="0" smtClean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:</a:t>
              </a:r>
              <a:endPara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</a:t>
              </a:r>
              <a:r>
                <a:rPr lang="ar-SA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الستة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2800" b="1" dirty="0" smtClean="0">
                <a:solidFill>
                  <a:srgbClr val="FFC000"/>
                </a:solidFill>
                <a:latin typeface="Abadi Extra Light" panose="020B0204020104020204" pitchFamily="34" charset="0"/>
              </a:rPr>
              <a:t>ا</a:t>
            </a:r>
            <a:r>
              <a:rPr lang="de-AT" sz="2800" b="1" dirty="0" smtClean="0">
                <a:solidFill>
                  <a:srgbClr val="FFC000"/>
                </a:solidFill>
                <a:latin typeface="Abadi Extra Light" panose="020B0204020104020204" pitchFamily="34" charset="0"/>
              </a:rPr>
              <a:t>:</a:t>
            </a:r>
            <a:endParaRPr lang="de-AT" sz="2800" b="1" dirty="0">
              <a:solidFill>
                <a:srgbClr val="FFC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810846" cy="9163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ar-SA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rPr>
              <a:t>الساعة الثانية عشر وثلثين دقائق</a:t>
            </a:r>
            <a:endParaRPr lang="de-AT" sz="3200" b="1" dirty="0">
              <a:solidFill>
                <a:schemeClr val="bg1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SA" sz="2800" b="1" dirty="0" smtClean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ب</a:t>
              </a:r>
              <a:r>
                <a:rPr lang="de-AT" sz="2800" b="1" dirty="0" smtClean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:</a:t>
              </a:r>
              <a:endPara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السادسة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r"/>
              <a:r>
                <a:rPr lang="ar-SA" sz="4400" dirty="0" smtClean="0">
                  <a:solidFill>
                    <a:schemeClr val="bg1"/>
                  </a:solidFill>
                  <a:latin typeface="Algerian" panose="04020705040A02060702" pitchFamily="82" charset="0"/>
                  <a:cs typeface="AGA Battouta Regular" pitchFamily="2" charset="-78"/>
                </a:rPr>
                <a:t>كم الساعة؟</a:t>
              </a:r>
              <a:endParaRPr lang="en-US" sz="4400" dirty="0">
                <a:solidFill>
                  <a:schemeClr val="bg1"/>
                </a:solidFill>
                <a:latin typeface="Algerian" panose="04020705040A02060702" pitchFamily="82" charset="0"/>
                <a:cs typeface="AGA Battouta Regular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943150" y="272410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5440" y="272410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974150" y="1342534"/>
            <a:ext cx="304800" cy="3048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920717" y="406322"/>
            <a:ext cx="2243386" cy="2243386"/>
            <a:chOff x="5003335" y="434289"/>
            <a:chExt cx="2243386" cy="22433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6124291" y="740229"/>
              <a:ext cx="0" cy="798247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122401" y="1573730"/>
              <a:ext cx="1890" cy="632441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943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992497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A1AE808-AE34-45DB-A52D-A9D132F28B83}"/>
              </a:ext>
            </a:extLst>
          </p:cNvPr>
          <p:cNvSpPr/>
          <p:nvPr/>
        </p:nvSpPr>
        <p:spPr>
          <a:xfrm>
            <a:off x="1452892" y="2415957"/>
            <a:ext cx="9342799" cy="335575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#sl-pollresults()">
            <a:hlinkClick r:id="" action="ppaction://noaction"/>
            <a:extLst>
              <a:ext uri="{FF2B5EF4-FFF2-40B4-BE49-F238E27FC236}">
                <a16:creationId xmlns:a16="http://schemas.microsoft.com/office/drawing/2014/main" xmlns="" id="{10E315AD-EA95-4042-A21E-301725A78B99}"/>
              </a:ext>
            </a:extLst>
          </p:cNvPr>
          <p:cNvSpPr/>
          <p:nvPr/>
        </p:nvSpPr>
        <p:spPr>
          <a:xfrm>
            <a:off x="1737484" y="2783420"/>
            <a:ext cx="9342799" cy="2421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blipFill>
                  <a:blip r:embed="rId4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ar-SA" sz="5400" b="1" dirty="0">
                <a:solidFill>
                  <a:srgbClr val="080E1A"/>
                </a:solidFill>
                <a:latin typeface="Arial" panose="020B0604020202020204" pitchFamily="34" charset="0"/>
                <a:cs typeface="DecoType Naskh" pitchFamily="2" charset="-78"/>
              </a:rPr>
              <a:t>الساعة </a:t>
            </a:r>
            <a:r>
              <a:rPr lang="ar-SA" sz="5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DecoType Naskh" pitchFamily="2" charset="-78"/>
              </a:rPr>
              <a:t>الحادية عشرة  </a:t>
            </a:r>
            <a:r>
              <a:rPr lang="ar-SA" sz="5400" b="1" dirty="0">
                <a:solidFill>
                  <a:srgbClr val="080E1A"/>
                </a:solidFill>
                <a:latin typeface="Arial" panose="020B0604020202020204" pitchFamily="34" charset="0"/>
                <a:cs typeface="DecoType Naskh" pitchFamily="2" charset="-78"/>
              </a:rPr>
              <a:t>إلا </a:t>
            </a:r>
            <a:r>
              <a:rPr lang="ar-SA" sz="5400" b="1" dirty="0" smtClean="0">
                <a:solidFill>
                  <a:srgbClr val="080E1A"/>
                </a:solidFill>
                <a:latin typeface="Arial" panose="020B0604020202020204" pitchFamily="34" charset="0"/>
                <a:cs typeface="DecoType Naskh" pitchFamily="2" charset="-78"/>
              </a:rPr>
              <a:t>الثلث</a:t>
            </a:r>
            <a:endParaRPr lang="de-AT" sz="5400" b="1" dirty="0">
              <a:solidFill>
                <a:srgbClr val="080E1A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88710" y="93179"/>
            <a:ext cx="2704289" cy="2648490"/>
            <a:chOff x="5003335" y="434289"/>
            <a:chExt cx="2243386" cy="22433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 flipH="1">
              <a:off x="5407540" y="1538477"/>
              <a:ext cx="716751" cy="474468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710549" y="1045669"/>
              <a:ext cx="411853" cy="528062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785" y="93179"/>
            <a:ext cx="2103669" cy="799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60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83689" cy="5198812"/>
            <a:chOff x="8179724" y="1168053"/>
            <a:chExt cx="308368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1" y="1372438"/>
              <a:ext cx="2831852" cy="4832092"/>
              <a:chOff x="8262223" y="1304918"/>
              <a:chExt cx="3558640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1" y="1304918"/>
                <a:ext cx="2699912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pic>
        <p:nvPicPr>
          <p:cNvPr id="21" name="SL Logo" descr="Ein Bild, das Zeichnung enthält.&#10;&#10;Automatisch generierte Beschreibung">
            <a:extLst>
              <a:ext uri="{FF2B5EF4-FFF2-40B4-BE49-F238E27FC236}">
                <a16:creationId xmlns:a16="http://schemas.microsoft.com/office/drawing/2014/main" xmlns="" id="{B14EA97D-AD57-45CD-A7B3-501F4005B4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3770598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09119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2024" y="3896369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2024" y="4248288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16" y="2552924"/>
            <a:ext cx="3632628" cy="1380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6591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3.7037E-7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</a:t>
              </a:r>
              <a:r>
                <a:rPr lang="ar-SA" sz="32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حائط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</a:t>
              </a:r>
              <a:r>
                <a:rPr lang="ar-SA" sz="32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دوّارة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ar-SA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rPr>
              <a:t>ساعة رنينة</a:t>
            </a:r>
            <a:endParaRPr lang="de-AT" sz="3200" b="1" dirty="0">
              <a:solidFill>
                <a:prstClr val="white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منبهة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ALARM CLOCK in Arabic?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79424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79424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3851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945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حائط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دوّارة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رنينة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accent6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منبهة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ALARM CLOCK in Arabic?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43834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44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992497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A1AE808-AE34-45DB-A52D-A9D132F28B83}"/>
              </a:ext>
            </a:extLst>
          </p:cNvPr>
          <p:cNvSpPr/>
          <p:nvPr/>
        </p:nvSpPr>
        <p:spPr>
          <a:xfrm>
            <a:off x="1452892" y="2415957"/>
            <a:ext cx="9342799" cy="335575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#sl-pollresults()">
            <a:hlinkClick r:id="" action="ppaction://noaction"/>
            <a:extLst>
              <a:ext uri="{FF2B5EF4-FFF2-40B4-BE49-F238E27FC236}">
                <a16:creationId xmlns:a16="http://schemas.microsoft.com/office/drawing/2014/main" xmlns="" id="{10E315AD-EA95-4042-A21E-301725A78B99}"/>
              </a:ext>
            </a:extLst>
          </p:cNvPr>
          <p:cNvSpPr/>
          <p:nvPr/>
        </p:nvSpPr>
        <p:spPr>
          <a:xfrm>
            <a:off x="1452892" y="2827702"/>
            <a:ext cx="9342799" cy="2421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blipFill>
                  <a:blip r:embed="rId4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abic Typesetting" panose="03020402040406030203" pitchFamily="66" charset="-78"/>
                <a:cs typeface="Arabic Typesetting" panose="03020402040406030203" pitchFamily="66" charset="-78"/>
              </a:rPr>
              <a:t>ساعة حائط</a:t>
            </a:r>
            <a:r>
              <a:rPr kumimoji="0" lang="ar-SA" sz="4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ar-SA" sz="4400" b="1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– </a:t>
            </a:r>
            <a:r>
              <a:rPr lang="en-US" sz="4400" b="1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Wall clock</a:t>
            </a:r>
            <a:br>
              <a:rPr lang="en-US" sz="4400" b="1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ar-SA" sz="4400" b="1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ساعة يد – </a:t>
            </a:r>
            <a:r>
              <a:rPr lang="en-US" sz="4400" b="1" dirty="0" smtClean="0">
                <a:solidFill>
                  <a:schemeClr val="tx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Wristwatch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64" y="1045411"/>
            <a:ext cx="2588472" cy="983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88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121515" cy="5198812"/>
            <a:chOff x="8179724" y="1168053"/>
            <a:chExt cx="3121515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0" y="1372438"/>
              <a:ext cx="2869679" cy="4832092"/>
              <a:chOff x="8262223" y="1304918"/>
              <a:chExt cx="3606176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2" y="1304918"/>
                <a:ext cx="2747447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3430402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22128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1843" y="35561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1843" y="42292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Question fininished indicator">
            <a:extLst>
              <a:ext uri="{FF2B5EF4-FFF2-40B4-BE49-F238E27FC236}">
                <a16:creationId xmlns:a16="http://schemas.microsoft.com/office/drawing/2014/main" xmlns="" id="{09B79EB2-FA5C-4063-B926-F05841E08541}"/>
              </a:ext>
            </a:extLst>
          </p:cNvPr>
          <p:cNvSpPr/>
          <p:nvPr/>
        </p:nvSpPr>
        <p:spPr>
          <a:xfrm>
            <a:off x="5451843" y="390129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6" y="2505239"/>
            <a:ext cx="3674834" cy="1396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2220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2.59259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كف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ذراع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ar-SA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rPr>
              <a:t>عقارب الساعة</a:t>
            </a:r>
            <a:endParaRPr lang="de-AT" sz="3200" b="1" dirty="0">
              <a:solidFill>
                <a:prstClr val="white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6757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ايادي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hands of clock in Arabic?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$ 20,000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04753" y="1309688"/>
            <a:ext cx="304800" cy="3048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88710" y="93179"/>
            <a:ext cx="2704289" cy="2648490"/>
            <a:chOff x="5003335" y="434289"/>
            <a:chExt cx="2243386" cy="224338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 flipV="1">
              <a:off x="6124292" y="1118942"/>
              <a:ext cx="700882" cy="419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5539973" y="1205201"/>
              <a:ext cx="582430" cy="3685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815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كف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ذراع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عقارب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ايادي الساعة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hands of clock in Arabic?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$ 20,000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6113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788710" y="93179"/>
            <a:ext cx="2704289" cy="2648490"/>
            <a:chOff x="5003335" y="434289"/>
            <a:chExt cx="2243386" cy="224338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 flipV="1">
              <a:off x="6124292" y="1118942"/>
              <a:ext cx="700882" cy="419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5539973" y="1205201"/>
              <a:ext cx="582430" cy="3685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6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992497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A1AE808-AE34-45DB-A52D-A9D132F28B83}"/>
              </a:ext>
            </a:extLst>
          </p:cNvPr>
          <p:cNvSpPr/>
          <p:nvPr/>
        </p:nvSpPr>
        <p:spPr>
          <a:xfrm>
            <a:off x="1452892" y="2415957"/>
            <a:ext cx="9342799" cy="335575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#sl-pollresults()">
            <a:hlinkClick r:id="" action="ppaction://noaction"/>
            <a:extLst>
              <a:ext uri="{FF2B5EF4-FFF2-40B4-BE49-F238E27FC236}">
                <a16:creationId xmlns:a16="http://schemas.microsoft.com/office/drawing/2014/main" xmlns="" id="{10E315AD-EA95-4042-A21E-301725A78B99}"/>
              </a:ext>
            </a:extLst>
          </p:cNvPr>
          <p:cNvSpPr/>
          <p:nvPr/>
        </p:nvSpPr>
        <p:spPr>
          <a:xfrm>
            <a:off x="1424600" y="1847773"/>
            <a:ext cx="9342799" cy="2421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blipFill>
                  <a:blip r:embed="rId4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1"/>
                </a:solidFill>
                <a:latin typeface="Calibri" panose="020F0502020204030204"/>
              </a:rPr>
              <a:t>Have you ever visited a clock shop?? Ever noticed and wondered why maximum clocks are set to 10:10??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14" y="1096420"/>
            <a:ext cx="2397972" cy="910980"/>
          </a:xfrm>
          <a:prstGeom prst="rect">
            <a:avLst/>
          </a:prstGeom>
        </p:spPr>
      </p:pic>
      <p:pic>
        <p:nvPicPr>
          <p:cNvPr id="14338" name="Picture 2" descr="Some product photos of watches fou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8" r="2791" b="2224"/>
          <a:stretch/>
        </p:blipFill>
        <p:spPr bwMode="auto">
          <a:xfrm>
            <a:off x="2415788" y="3647332"/>
            <a:ext cx="3926194" cy="17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me product photos of watches fou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-1568" r="3420" b="51456"/>
          <a:stretch/>
        </p:blipFill>
        <p:spPr bwMode="auto">
          <a:xfrm>
            <a:off x="6242343" y="3587615"/>
            <a:ext cx="3926194" cy="18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42459" cy="5198812"/>
            <a:chOff x="8179724" y="1168053"/>
            <a:chExt cx="304245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0" y="1372438"/>
              <a:ext cx="2790621" cy="4832092"/>
              <a:chOff x="8262223" y="1304918"/>
              <a:chExt cx="3506828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2" y="1304918"/>
                <a:ext cx="2648099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3099867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45306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1843" y="3228415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1843" y="42292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Question fininished indicator">
            <a:extLst>
              <a:ext uri="{FF2B5EF4-FFF2-40B4-BE49-F238E27FC236}">
                <a16:creationId xmlns:a16="http://schemas.microsoft.com/office/drawing/2014/main" xmlns="" id="{09B79EB2-FA5C-4063-B926-F05841E08541}"/>
              </a:ext>
            </a:extLst>
          </p:cNvPr>
          <p:cNvSpPr/>
          <p:nvPr/>
        </p:nvSpPr>
        <p:spPr>
          <a:xfrm>
            <a:off x="5451843" y="390129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estion fininished indicator">
            <a:extLst>
              <a:ext uri="{FF2B5EF4-FFF2-40B4-BE49-F238E27FC236}">
                <a16:creationId xmlns:a16="http://schemas.microsoft.com/office/drawing/2014/main" xmlns="" id="{DAE913F4-68F5-4A1E-9115-54718CB7886F}"/>
              </a:ext>
            </a:extLst>
          </p:cNvPr>
          <p:cNvSpPr/>
          <p:nvPr/>
        </p:nvSpPr>
        <p:spPr>
          <a:xfrm>
            <a:off x="5451843" y="3563047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43" y="2544844"/>
            <a:ext cx="3763140" cy="14296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082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4.44444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الثانية عشر والنصف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  <a:solidFill>
            <a:schemeClr val="tx1"/>
          </a:solidFill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الستة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الثانية عشر وثلثين دقائق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rgbClr val="92D050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الساعة السادسة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 algn="r"/>
              <a:r>
                <a:rPr lang="ar-SA" sz="4400" dirty="0">
                  <a:solidFill>
                    <a:prstClr val="white"/>
                  </a:solidFill>
                  <a:latin typeface="Algerian" panose="04020705040A02060702" pitchFamily="82" charset="0"/>
                  <a:cs typeface="AGA Battouta Regular" pitchFamily="2" charset="-78"/>
                </a:rPr>
                <a:t>كم الساعة؟</a:t>
              </a:r>
              <a:endParaRPr lang="en-US" sz="4400" dirty="0">
                <a:solidFill>
                  <a:prstClr val="white"/>
                </a:solidFill>
                <a:latin typeface="Algerian" panose="04020705040A02060702" pitchFamily="82" charset="0"/>
                <a:cs typeface="AGA Battouta Regular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95253" y="212223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920717" y="406322"/>
            <a:ext cx="2243386" cy="2243386"/>
            <a:chOff x="5003335" y="434289"/>
            <a:chExt cx="2243386" cy="224338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335" y="434289"/>
              <a:ext cx="2243386" cy="2243386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/>
            <p:nvPr/>
          </p:nvCxnSpPr>
          <p:spPr>
            <a:xfrm flipV="1">
              <a:off x="6124291" y="740229"/>
              <a:ext cx="0" cy="798247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122401" y="1573730"/>
              <a:ext cx="1890" cy="632441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5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San Francisco Earthquake of 1906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1066" y="4185359"/>
              <a:ext cx="3813716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Theodore Roosevelt wore one during the Spanish-American War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55817" y="4192036"/>
            <a:ext cx="3810846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sinking of the 'Titanic'</a:t>
            </a:r>
            <a:endParaRPr lang="de-A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World War One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 seldom wore wristwatches until this historical event made them more acceptable as a masculine item of 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jewellery.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was it?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$ 30,000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29148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31438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33224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870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San Francisco Earthquake of 1906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Theodore Roosevelt wore one during the Spanish-American War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810846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sinking of the 'Titanic'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accent6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World War One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 seldom wore wristwatches until this historical event made them more acceptable as a masculine item of 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jewellery. </a:t>
              </a:r>
              <a:r>
                <a:rPr lang="en-I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was it?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$ 30,000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6113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6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#sl-staticobject()" descr="Ein Bild, das Zeichnung enthält.&#10;&#10;Automatisch generierte Beschreibung">
            <a:extLst>
              <a:ext uri="{FF2B5EF4-FFF2-40B4-BE49-F238E27FC236}">
                <a16:creationId xmlns:a16="http://schemas.microsoft.com/office/drawing/2014/main" xmlns="" id="{96E638E8-D2F9-4D36-8C1A-B8BC253847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992497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World war one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5A1AE808-AE34-45DB-A52D-A9D132F28B83}"/>
              </a:ext>
            </a:extLst>
          </p:cNvPr>
          <p:cNvSpPr/>
          <p:nvPr/>
        </p:nvSpPr>
        <p:spPr>
          <a:xfrm>
            <a:off x="1452892" y="2415957"/>
            <a:ext cx="9342799" cy="3355759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#sl-pollresults()">
            <a:hlinkClick r:id="" action="ppaction://noaction"/>
            <a:extLst>
              <a:ext uri="{FF2B5EF4-FFF2-40B4-BE49-F238E27FC236}">
                <a16:creationId xmlns:a16="http://schemas.microsoft.com/office/drawing/2014/main" xmlns="" id="{10E315AD-EA95-4042-A21E-301725A78B99}"/>
              </a:ext>
            </a:extLst>
          </p:cNvPr>
          <p:cNvSpPr/>
          <p:nvPr/>
        </p:nvSpPr>
        <p:spPr>
          <a:xfrm>
            <a:off x="1452892" y="2827702"/>
            <a:ext cx="9342799" cy="2421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blipFill>
                  <a:blip r:embed="rId5"/>
                  <a:stretch>
                    <a:fillRect/>
                  </a:stretch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2800" b="1" dirty="0">
                <a:solidFill>
                  <a:schemeClr val="tx1"/>
                </a:solidFill>
              </a:rPr>
              <a:t>Soldiers going off to war could not very well carry pocket watches on a fob in their uniforms. British men began wearing wristwatches for convenience during the Anglo-Boer War (1899-1902) and one company began to advertise their particular timepiece as "The most reliable timekeeper in the world for Gentlemen going on active service or for rough wear."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55" y="93179"/>
            <a:ext cx="2367274" cy="899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86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200239" cy="5198812"/>
            <a:chOff x="8179724" y="1168053"/>
            <a:chExt cx="320023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0" y="1372438"/>
              <a:ext cx="2948403" cy="4832092"/>
              <a:chOff x="8262223" y="1304918"/>
              <a:chExt cx="3705104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2" y="1304918"/>
                <a:ext cx="2846375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pic>
        <p:nvPicPr>
          <p:cNvPr id="21" name="SL Logo" descr="Ein Bild, das Zeichnung enthält.&#10;&#10;Automatisch generierte Beschreibung">
            <a:extLst>
              <a:ext uri="{FF2B5EF4-FFF2-40B4-BE49-F238E27FC236}">
                <a16:creationId xmlns:a16="http://schemas.microsoft.com/office/drawing/2014/main" xmlns="" id="{B14EA97D-AD57-45CD-A7B3-501F4005B4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2767724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5851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1843" y="2893495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1843" y="42292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Question fininished indicator">
            <a:extLst>
              <a:ext uri="{FF2B5EF4-FFF2-40B4-BE49-F238E27FC236}">
                <a16:creationId xmlns:a16="http://schemas.microsoft.com/office/drawing/2014/main" xmlns="" id="{09B79EB2-FA5C-4063-B926-F05841E08541}"/>
              </a:ext>
            </a:extLst>
          </p:cNvPr>
          <p:cNvSpPr/>
          <p:nvPr/>
        </p:nvSpPr>
        <p:spPr>
          <a:xfrm>
            <a:off x="5451843" y="390129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estion fininished indicator">
            <a:extLst>
              <a:ext uri="{FF2B5EF4-FFF2-40B4-BE49-F238E27FC236}">
                <a16:creationId xmlns:a16="http://schemas.microsoft.com/office/drawing/2014/main" xmlns="" id="{DAE913F4-68F5-4A1E-9115-54718CB7886F}"/>
              </a:ext>
            </a:extLst>
          </p:cNvPr>
          <p:cNvSpPr/>
          <p:nvPr/>
        </p:nvSpPr>
        <p:spPr>
          <a:xfrm>
            <a:off x="5451843" y="3563047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Question fininished indicator">
            <a:extLst>
              <a:ext uri="{FF2B5EF4-FFF2-40B4-BE49-F238E27FC236}">
                <a16:creationId xmlns:a16="http://schemas.microsoft.com/office/drawing/2014/main" xmlns="" id="{AB1AA80F-9F23-4CFB-A84F-881D1BD1461E}"/>
              </a:ext>
            </a:extLst>
          </p:cNvPr>
          <p:cNvSpPr/>
          <p:nvPr/>
        </p:nvSpPr>
        <p:spPr>
          <a:xfrm>
            <a:off x="5451843" y="3229619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79" y="2526152"/>
            <a:ext cx="3619782" cy="1375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224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3.33333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التمسك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المنع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ar-SA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rPr>
              <a:t>ساعة التوقيف</a:t>
            </a:r>
            <a:endParaRPr lang="de-AT" sz="3200" b="1" dirty="0">
              <a:solidFill>
                <a:prstClr val="white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الانتهاء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stopwatch in Arabic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3851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414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التمسك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المنع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التوقيف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ساعة الانتهاء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 you call stopwatch in Arabic?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$ 50,000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6113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8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42459" cy="5198812"/>
            <a:chOff x="8179724" y="1168053"/>
            <a:chExt cx="304245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0" y="1372438"/>
              <a:ext cx="2790621" cy="4832092"/>
              <a:chOff x="8262223" y="1304918"/>
              <a:chExt cx="3506828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2" y="1304918"/>
                <a:ext cx="2648099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2434611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93933" y="157273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1843" y="256038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1843" y="42292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Question fininished indicator">
            <a:extLst>
              <a:ext uri="{FF2B5EF4-FFF2-40B4-BE49-F238E27FC236}">
                <a16:creationId xmlns:a16="http://schemas.microsoft.com/office/drawing/2014/main" xmlns="" id="{09B79EB2-FA5C-4063-B926-F05841E08541}"/>
              </a:ext>
            </a:extLst>
          </p:cNvPr>
          <p:cNvSpPr/>
          <p:nvPr/>
        </p:nvSpPr>
        <p:spPr>
          <a:xfrm>
            <a:off x="5451843" y="390129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estion fininished indicator">
            <a:extLst>
              <a:ext uri="{FF2B5EF4-FFF2-40B4-BE49-F238E27FC236}">
                <a16:creationId xmlns:a16="http://schemas.microsoft.com/office/drawing/2014/main" xmlns="" id="{DAE913F4-68F5-4A1E-9115-54718CB7886F}"/>
              </a:ext>
            </a:extLst>
          </p:cNvPr>
          <p:cNvSpPr/>
          <p:nvPr/>
        </p:nvSpPr>
        <p:spPr>
          <a:xfrm>
            <a:off x="5451843" y="3563047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Question fininished indicator">
            <a:extLst>
              <a:ext uri="{FF2B5EF4-FFF2-40B4-BE49-F238E27FC236}">
                <a16:creationId xmlns:a16="http://schemas.microsoft.com/office/drawing/2014/main" xmlns="" id="{AB1AA80F-9F23-4CFB-A84F-881D1BD1461E}"/>
              </a:ext>
            </a:extLst>
          </p:cNvPr>
          <p:cNvSpPr/>
          <p:nvPr/>
        </p:nvSpPr>
        <p:spPr>
          <a:xfrm>
            <a:off x="5451843" y="3229619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Question fininished indicator">
            <a:extLst>
              <a:ext uri="{FF2B5EF4-FFF2-40B4-BE49-F238E27FC236}">
                <a16:creationId xmlns:a16="http://schemas.microsoft.com/office/drawing/2014/main" xmlns="" id="{6956CA7C-A702-4E7A-AB66-9719EF65F990}"/>
              </a:ext>
            </a:extLst>
          </p:cNvPr>
          <p:cNvSpPr/>
          <p:nvPr/>
        </p:nvSpPr>
        <p:spPr>
          <a:xfrm>
            <a:off x="5453750" y="289650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841" y="2453001"/>
            <a:ext cx="3514719" cy="1335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8603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3.7037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dirty="0" smtClean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17</a:t>
              </a:r>
              <a:endParaRPr lang="de-AT" sz="3600" dirty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dirty="0" smtClean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18</a:t>
              </a:r>
              <a:endParaRPr lang="de-AT" sz="3200" dirty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ar-SA" sz="3200" dirty="0" smtClean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rPr>
              <a:t>39</a:t>
            </a:r>
            <a:endParaRPr lang="de-AT" sz="3200" dirty="0">
              <a:solidFill>
                <a:schemeClr val="bg1"/>
              </a:solidFill>
              <a:latin typeface="AL-KANZ" panose="02000000000000000000" pitchFamily="2" charset="-78"/>
              <a:cs typeface="AL-KANZ" panose="02000000000000000000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dirty="0" smtClean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27</a:t>
              </a:r>
              <a:endParaRPr lang="de-AT" sz="2400" dirty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r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كم مرات وردت كلمة «الساعة» في القرآن الكريم؟</a:t>
              </a:r>
              <a:endPara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8611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6761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2400" dirty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17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2400" dirty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18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  <a:solidFill>
            <a:srgbClr val="00B050"/>
          </a:solidFill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2400" dirty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39</a:t>
              </a:r>
              <a:endParaRPr lang="de-AT" sz="2400" dirty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44604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2400" dirty="0">
                  <a:solidFill>
                    <a:schemeClr val="bg1"/>
                  </a:solidFill>
                  <a:latin typeface="AL-KANZ" panose="02000000000000000000" pitchFamily="2" charset="-78"/>
                  <a:cs typeface="AL-KANZ" panose="02000000000000000000" pitchFamily="2" charset="-78"/>
                </a:rPr>
                <a:t>27</a:t>
              </a:r>
              <a:endParaRPr lang="de-AT" sz="2400" dirty="0">
                <a:solidFill>
                  <a:schemeClr val="bg1"/>
                </a:solidFill>
                <a:latin typeface="AL-KANZ" panose="02000000000000000000" pitchFamily="2" charset="-78"/>
                <a:cs typeface="AL-KANZ" panose="02000000000000000000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 algn="r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كم مرات وردت كلمة «الساعة» في القرآن الكريم؟</a:t>
              </a:r>
              <a:endPara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$ 100,000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43834" y="192768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1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121518" cy="5198812"/>
            <a:chOff x="8179724" y="1168053"/>
            <a:chExt cx="3121518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1" y="1372438"/>
              <a:ext cx="2869681" cy="4832092"/>
              <a:chOff x="8262220" y="1304918"/>
              <a:chExt cx="3606177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1" y="1304918"/>
                <a:ext cx="2747446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 smtClean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 smtClean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</a:t>
                </a:r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0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 smtClean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 smtClean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2098585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6112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16240" y="175202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1843" y="2229965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Question fininished indicator">
            <a:extLst>
              <a:ext uri="{FF2B5EF4-FFF2-40B4-BE49-F238E27FC236}">
                <a16:creationId xmlns:a16="http://schemas.microsoft.com/office/drawing/2014/main" xmlns="" id="{3AE5F3D7-FDD4-4FA8-9796-88C51C66C86E}"/>
              </a:ext>
            </a:extLst>
          </p:cNvPr>
          <p:cNvSpPr/>
          <p:nvPr/>
        </p:nvSpPr>
        <p:spPr>
          <a:xfrm>
            <a:off x="5453750" y="522287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Question fininished indicator">
            <a:extLst>
              <a:ext uri="{FF2B5EF4-FFF2-40B4-BE49-F238E27FC236}">
                <a16:creationId xmlns:a16="http://schemas.microsoft.com/office/drawing/2014/main" xmlns="" id="{356B8CC3-647F-43F2-AD48-4FED8DA59D5F}"/>
              </a:ext>
            </a:extLst>
          </p:cNvPr>
          <p:cNvSpPr/>
          <p:nvPr/>
        </p:nvSpPr>
        <p:spPr>
          <a:xfrm>
            <a:off x="5453750" y="4886752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Question fininished indicator">
            <a:extLst>
              <a:ext uri="{FF2B5EF4-FFF2-40B4-BE49-F238E27FC236}">
                <a16:creationId xmlns:a16="http://schemas.microsoft.com/office/drawing/2014/main" xmlns="" id="{527F1671-F1CD-4F0E-B09A-5116B710CA56}"/>
              </a:ext>
            </a:extLst>
          </p:cNvPr>
          <p:cNvSpPr/>
          <p:nvPr/>
        </p:nvSpPr>
        <p:spPr>
          <a:xfrm>
            <a:off x="5453750" y="4567520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Question fininished indicator">
            <a:extLst>
              <a:ext uri="{FF2B5EF4-FFF2-40B4-BE49-F238E27FC236}">
                <a16:creationId xmlns:a16="http://schemas.microsoft.com/office/drawing/2014/main" xmlns="" id="{35663450-3B46-4AB9-A9E7-10182D9D85D4}"/>
              </a:ext>
            </a:extLst>
          </p:cNvPr>
          <p:cNvSpPr/>
          <p:nvPr/>
        </p:nvSpPr>
        <p:spPr>
          <a:xfrm>
            <a:off x="5451843" y="4229273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Question fininished indicator">
            <a:extLst>
              <a:ext uri="{FF2B5EF4-FFF2-40B4-BE49-F238E27FC236}">
                <a16:creationId xmlns:a16="http://schemas.microsoft.com/office/drawing/2014/main" xmlns="" id="{09B79EB2-FA5C-4063-B926-F05841E08541}"/>
              </a:ext>
            </a:extLst>
          </p:cNvPr>
          <p:cNvSpPr/>
          <p:nvPr/>
        </p:nvSpPr>
        <p:spPr>
          <a:xfrm>
            <a:off x="5451843" y="390129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estion fininished indicator">
            <a:extLst>
              <a:ext uri="{FF2B5EF4-FFF2-40B4-BE49-F238E27FC236}">
                <a16:creationId xmlns:a16="http://schemas.microsoft.com/office/drawing/2014/main" xmlns="" id="{DAE913F4-68F5-4A1E-9115-54718CB7886F}"/>
              </a:ext>
            </a:extLst>
          </p:cNvPr>
          <p:cNvSpPr/>
          <p:nvPr/>
        </p:nvSpPr>
        <p:spPr>
          <a:xfrm>
            <a:off x="5451843" y="3563047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Question fininished indicator">
            <a:extLst>
              <a:ext uri="{FF2B5EF4-FFF2-40B4-BE49-F238E27FC236}">
                <a16:creationId xmlns:a16="http://schemas.microsoft.com/office/drawing/2014/main" xmlns="" id="{AB1AA80F-9F23-4CFB-A84F-881D1BD1461E}"/>
              </a:ext>
            </a:extLst>
          </p:cNvPr>
          <p:cNvSpPr/>
          <p:nvPr/>
        </p:nvSpPr>
        <p:spPr>
          <a:xfrm>
            <a:off x="5451843" y="3229619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Question fininished indicator">
            <a:extLst>
              <a:ext uri="{FF2B5EF4-FFF2-40B4-BE49-F238E27FC236}">
                <a16:creationId xmlns:a16="http://schemas.microsoft.com/office/drawing/2014/main" xmlns="" id="{6956CA7C-A702-4E7A-AB66-9719EF65F990}"/>
              </a:ext>
            </a:extLst>
          </p:cNvPr>
          <p:cNvSpPr/>
          <p:nvPr/>
        </p:nvSpPr>
        <p:spPr>
          <a:xfrm>
            <a:off x="5453750" y="2896506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Question fininished indicator">
            <a:extLst>
              <a:ext uri="{FF2B5EF4-FFF2-40B4-BE49-F238E27FC236}">
                <a16:creationId xmlns:a16="http://schemas.microsoft.com/office/drawing/2014/main" xmlns="" id="{DA5C6CEC-9DE3-4D04-8152-81F9B36677D7}"/>
              </a:ext>
            </a:extLst>
          </p:cNvPr>
          <p:cNvSpPr/>
          <p:nvPr/>
        </p:nvSpPr>
        <p:spPr>
          <a:xfrm>
            <a:off x="5451843" y="2557944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54177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3.7037E-7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74365" cy="5198812"/>
            <a:chOff x="8179724" y="1168053"/>
            <a:chExt cx="3074365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61" y="1372438"/>
              <a:ext cx="2822528" cy="4832092"/>
              <a:chOff x="8262223" y="1304918"/>
              <a:chExt cx="3546923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3" y="1304918"/>
                <a:ext cx="2688193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50528" y="5445486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72758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96816" y="175202"/>
            <a:ext cx="595110" cy="5951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01" y="2614926"/>
            <a:ext cx="3585157" cy="1361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284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7 -2.59259E-6 L -0.00026 -0.047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4723" y="5108428"/>
            <a:ext cx="7573848" cy="2300749"/>
          </a:xfrm>
        </p:spPr>
        <p:txBody>
          <a:bodyPr>
            <a:normAutofit/>
          </a:bodyPr>
          <a:lstStyle/>
          <a:p>
            <a:r>
              <a:rPr lang="en-IN" sz="6400" dirty="0">
                <a:solidFill>
                  <a:srgbClr val="FF0000"/>
                </a:solidFill>
              </a:rPr>
              <a:t>Telling Time in Arabic</a:t>
            </a:r>
            <a:endParaRPr lang="en-US" sz="6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295738"/>
            <a:ext cx="4028755" cy="1530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413818" y="1967871"/>
            <a:ext cx="2849508" cy="11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dirty="0">
                <a:cs typeface="DecoType Naskh" pitchFamily="2" charset="-78"/>
              </a:rPr>
              <a:t>كم الساعة الان؟</a:t>
            </a:r>
            <a:endParaRPr lang="en-US" dirty="0">
              <a:cs typeface="DecoType Naskh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920"/>
          <a:stretch/>
        </p:blipFill>
        <p:spPr>
          <a:xfrm>
            <a:off x="0" y="1401546"/>
            <a:ext cx="8128000" cy="269004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52361" r="49550"/>
          <a:stretch/>
        </p:blipFill>
        <p:spPr>
          <a:xfrm>
            <a:off x="8102600" y="1402079"/>
            <a:ext cx="4024672" cy="261514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50417" t="50316" r="-417" b="-675"/>
          <a:stretch/>
        </p:blipFill>
        <p:spPr>
          <a:xfrm>
            <a:off x="0" y="3983567"/>
            <a:ext cx="4114800" cy="276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4101748"/>
            <a:ext cx="8077200" cy="26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3114" y="1823915"/>
            <a:ext cx="8888361" cy="4681415"/>
          </a:xfrm>
        </p:spPr>
        <p:txBody>
          <a:bodyPr/>
          <a:lstStyle/>
          <a:p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5:01</a:t>
            </a:r>
            <a:r>
              <a:rPr lang="en-US" dirty="0" smtClean="0">
                <a:latin typeface="AL-KANZ" panose="02000000000000000000" pitchFamily="2" charset="-78"/>
                <a:cs typeface="DecoType Naskh" pitchFamily="2" charset="-78"/>
              </a:rPr>
              <a:t> –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الساعة الخامسة ودقيقة</a:t>
            </a:r>
            <a:endParaRPr lang="en-US" dirty="0" smtClean="0">
              <a:latin typeface="AL-KANZ" panose="02000000000000000000" pitchFamily="2" charset="-78"/>
              <a:cs typeface="DecoType Naskh" pitchFamily="2" charset="-78"/>
            </a:endParaRPr>
          </a:p>
          <a:p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5:02</a:t>
            </a:r>
            <a:r>
              <a:rPr lang="en-US" dirty="0" smtClean="0">
                <a:latin typeface="AL-KANZ" panose="02000000000000000000" pitchFamily="2" charset="-78"/>
                <a:cs typeface="DecoType Naskh" pitchFamily="2" charset="-78"/>
              </a:rPr>
              <a:t> </a:t>
            </a:r>
            <a:r>
              <a:rPr lang="en-US" dirty="0">
                <a:latin typeface="AL-KANZ" panose="02000000000000000000" pitchFamily="2" charset="-78"/>
                <a:cs typeface="DecoType Naskh" pitchFamily="2" charset="-78"/>
              </a:rPr>
              <a:t>–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الساعة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الخامسة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ودقيقتان</a:t>
            </a:r>
          </a:p>
          <a:p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5:03</a:t>
            </a:r>
            <a:r>
              <a:rPr lang="en-US" dirty="0" smtClean="0">
                <a:latin typeface="AL-KANZ" panose="02000000000000000000" pitchFamily="2" charset="-78"/>
                <a:cs typeface="DecoType Naskh" pitchFamily="2" charset="-78"/>
              </a:rPr>
              <a:t> </a:t>
            </a:r>
            <a:r>
              <a:rPr lang="en-US" dirty="0">
                <a:latin typeface="AL-KANZ" panose="02000000000000000000" pitchFamily="2" charset="-78"/>
                <a:cs typeface="DecoType Naskh" pitchFamily="2" charset="-78"/>
              </a:rPr>
              <a:t>–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الساعة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الخامسة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وثلاث دقائق</a:t>
            </a:r>
          </a:p>
          <a:p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5:11</a:t>
            </a:r>
            <a:r>
              <a:rPr lang="en-US" dirty="0" smtClean="0">
                <a:latin typeface="AL-KANZ" panose="02000000000000000000" pitchFamily="2" charset="-78"/>
                <a:cs typeface="DecoType Naskh" pitchFamily="2" charset="-78"/>
              </a:rPr>
              <a:t> </a:t>
            </a:r>
            <a:r>
              <a:rPr lang="en-US" dirty="0">
                <a:latin typeface="AL-KANZ" panose="02000000000000000000" pitchFamily="2" charset="-78"/>
                <a:cs typeface="DecoType Naskh" pitchFamily="2" charset="-78"/>
              </a:rPr>
              <a:t>–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الساعة الخامسة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وإحدى عشر دقيقة</a:t>
            </a:r>
            <a:endParaRPr lang="en-US" dirty="0">
              <a:latin typeface="AL-KANZ" panose="02000000000000000000" pitchFamily="2" charset="-78"/>
              <a:cs typeface="DecoType Naskh" pitchFamily="2" charset="-78"/>
            </a:endParaRPr>
          </a:p>
          <a:p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5:25</a:t>
            </a:r>
            <a:r>
              <a:rPr lang="en-US" dirty="0" smtClean="0">
                <a:latin typeface="AL-KANZ" panose="02000000000000000000" pitchFamily="2" charset="-78"/>
                <a:cs typeface="DecoType Naskh" pitchFamily="2" charset="-78"/>
              </a:rPr>
              <a:t> </a:t>
            </a:r>
            <a:r>
              <a:rPr lang="en-US" dirty="0">
                <a:latin typeface="AL-KANZ" panose="02000000000000000000" pitchFamily="2" charset="-78"/>
                <a:cs typeface="DecoType Naskh" pitchFamily="2" charset="-78"/>
              </a:rPr>
              <a:t>–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الساعة 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الخامسة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و</a:t>
            </a:r>
            <a:r>
              <a:rPr lang="ar-SA" dirty="0" smtClean="0">
                <a:latin typeface="AL-KANZ" panose="02000000000000000000" pitchFamily="2" charset="-78"/>
                <a:cs typeface="DecoType Naskh" pitchFamily="2" charset="-78"/>
              </a:rPr>
              <a:t>خمسة وعشرون </a:t>
            </a:r>
            <a:r>
              <a:rPr lang="ar-SA" dirty="0">
                <a:latin typeface="AL-KANZ" panose="02000000000000000000" pitchFamily="2" charset="-78"/>
                <a:cs typeface="DecoType Naskh" pitchFamily="2" charset="-78"/>
              </a:rPr>
              <a:t>دقيقة</a:t>
            </a:r>
            <a:endParaRPr lang="en-US" dirty="0">
              <a:latin typeface="AL-KANZ" panose="02000000000000000000" pitchFamily="2" charset="-78"/>
              <a:cs typeface="DecoType Naskh" pitchFamily="2" charset="-78"/>
            </a:endParaRPr>
          </a:p>
          <a:p>
            <a:endParaRPr lang="en-US" dirty="0">
              <a:latin typeface="AL-KANZ" panose="02000000000000000000" pitchFamily="2" charset="-78"/>
              <a:cs typeface="DecoType Nas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8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SHORTCUTS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90590" y="1756611"/>
            <a:ext cx="9579620" cy="639763"/>
          </a:xfrm>
        </p:spPr>
        <p:txBody>
          <a:bodyPr>
            <a:noAutofit/>
          </a:bodyPr>
          <a:lstStyle/>
          <a:p>
            <a:r>
              <a:rPr lang="en-IN" sz="3733" dirty="0"/>
              <a:t> For quarter, twenty, and half past the hour</a:t>
            </a:r>
            <a:endParaRPr lang="en-US" sz="3733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037667" y="2900574"/>
            <a:ext cx="6860583" cy="2662789"/>
          </a:xfrm>
        </p:spPr>
        <p:txBody>
          <a:bodyPr>
            <a:normAutofit lnSpcReduction="10000"/>
          </a:bodyPr>
          <a:lstStyle/>
          <a:p>
            <a:r>
              <a:rPr lang="en-IN" dirty="0">
                <a:cs typeface="DecoType Naskh" pitchFamily="2" charset="-78"/>
              </a:rPr>
              <a:t>Quarter past </a:t>
            </a:r>
            <a:r>
              <a:rPr lang="en-IN" dirty="0" smtClean="0">
                <a:cs typeface="DecoType Naskh" pitchFamily="2" charset="-78"/>
              </a:rPr>
              <a:t>–5:15</a:t>
            </a:r>
            <a:r>
              <a:rPr lang="en-IN" dirty="0">
                <a:cs typeface="DecoType Naskh" pitchFamily="2" charset="-78"/>
              </a:rPr>
              <a:t> </a:t>
            </a:r>
            <a:r>
              <a:rPr lang="en-IN" b="1" dirty="0">
                <a:cs typeface="DecoType Naskh" pitchFamily="2" charset="-78"/>
              </a:rPr>
              <a:t>  </a:t>
            </a:r>
            <a:r>
              <a:rPr lang="ar-SA" b="1" dirty="0">
                <a:cs typeface="DecoType Naskh" pitchFamily="2" charset="-78"/>
              </a:rPr>
              <a:t>إنها الخامسة </a:t>
            </a:r>
            <a:r>
              <a:rPr lang="ar-SA" b="1" dirty="0" smtClean="0">
                <a:cs typeface="DecoType Naskh" pitchFamily="2" charset="-78"/>
              </a:rPr>
              <a:t>والربع</a:t>
            </a:r>
            <a:r>
              <a:rPr lang="ar-SA" dirty="0">
                <a:cs typeface="DecoType Naskh" pitchFamily="2" charset="-78"/>
              </a:rPr>
              <a:t/>
            </a:r>
            <a:br>
              <a:rPr lang="ar-SA" dirty="0">
                <a:cs typeface="DecoType Naskh" pitchFamily="2" charset="-78"/>
              </a:rPr>
            </a:br>
            <a:endParaRPr lang="ar-SA" dirty="0" smtClean="0">
              <a:cs typeface="DecoType Naskh" pitchFamily="2" charset="-78"/>
            </a:endParaRPr>
          </a:p>
          <a:p>
            <a:r>
              <a:rPr lang="en-IN" dirty="0" smtClean="0">
                <a:cs typeface="DecoType Naskh" pitchFamily="2" charset="-78"/>
              </a:rPr>
              <a:t>Twenty </a:t>
            </a:r>
            <a:r>
              <a:rPr lang="en-IN" dirty="0">
                <a:cs typeface="DecoType Naskh" pitchFamily="2" charset="-78"/>
              </a:rPr>
              <a:t>past </a:t>
            </a:r>
            <a:r>
              <a:rPr lang="en-IN" dirty="0" smtClean="0">
                <a:cs typeface="DecoType Naskh" pitchFamily="2" charset="-78"/>
              </a:rPr>
              <a:t>–5:20</a:t>
            </a:r>
            <a:r>
              <a:rPr lang="en-IN" dirty="0">
                <a:cs typeface="DecoType Naskh" pitchFamily="2" charset="-78"/>
              </a:rPr>
              <a:t> </a:t>
            </a:r>
            <a:r>
              <a:rPr lang="en-IN" b="1" dirty="0">
                <a:cs typeface="DecoType Naskh" pitchFamily="2" charset="-78"/>
              </a:rPr>
              <a:t>  </a:t>
            </a:r>
            <a:r>
              <a:rPr lang="ar-SA" b="1" dirty="0">
                <a:cs typeface="DecoType Naskh" pitchFamily="2" charset="-78"/>
              </a:rPr>
              <a:t>إنها الخامسة </a:t>
            </a:r>
            <a:r>
              <a:rPr lang="ar-SA" b="1" dirty="0" smtClean="0">
                <a:cs typeface="DecoType Naskh" pitchFamily="2" charset="-78"/>
              </a:rPr>
              <a:t>والثلث</a:t>
            </a:r>
            <a:r>
              <a:rPr lang="ar-SA" dirty="0">
                <a:cs typeface="DecoType Naskh" pitchFamily="2" charset="-78"/>
              </a:rPr>
              <a:t/>
            </a:r>
            <a:br>
              <a:rPr lang="ar-SA" dirty="0">
                <a:cs typeface="DecoType Naskh" pitchFamily="2" charset="-78"/>
              </a:rPr>
            </a:br>
            <a:endParaRPr lang="ar-SA" dirty="0" smtClean="0">
              <a:cs typeface="DecoType Naskh" pitchFamily="2" charset="-78"/>
            </a:endParaRPr>
          </a:p>
          <a:p>
            <a:r>
              <a:rPr lang="en-IN" dirty="0" smtClean="0">
                <a:cs typeface="DecoType Naskh" pitchFamily="2" charset="-78"/>
              </a:rPr>
              <a:t>Half </a:t>
            </a:r>
            <a:r>
              <a:rPr lang="en-IN" dirty="0">
                <a:cs typeface="DecoType Naskh" pitchFamily="2" charset="-78"/>
              </a:rPr>
              <a:t>past </a:t>
            </a:r>
            <a:r>
              <a:rPr lang="en-IN" dirty="0" smtClean="0">
                <a:cs typeface="DecoType Naskh" pitchFamily="2" charset="-78"/>
              </a:rPr>
              <a:t>–5:30  </a:t>
            </a:r>
            <a:r>
              <a:rPr lang="en-US" dirty="0" smtClean="0">
                <a:cs typeface="DecoType Naskh" pitchFamily="2" charset="-78"/>
              </a:rPr>
              <a:t> </a:t>
            </a:r>
            <a:r>
              <a:rPr lang="ar-SA" dirty="0" smtClean="0">
                <a:cs typeface="DecoType Naskh" pitchFamily="2" charset="-78"/>
              </a:rPr>
              <a:t> </a:t>
            </a:r>
            <a:r>
              <a:rPr lang="en-IN" dirty="0" smtClean="0">
                <a:cs typeface="DecoType Naskh" pitchFamily="2" charset="-78"/>
              </a:rPr>
              <a:t> </a:t>
            </a:r>
            <a:r>
              <a:rPr lang="en-IN" b="1" dirty="0">
                <a:cs typeface="DecoType Naskh" pitchFamily="2" charset="-78"/>
              </a:rPr>
              <a:t> </a:t>
            </a:r>
            <a:r>
              <a:rPr lang="ar-SA" b="1" dirty="0">
                <a:cs typeface="DecoType Naskh" pitchFamily="2" charset="-78"/>
              </a:rPr>
              <a:t>إنها الخامسة </a:t>
            </a:r>
            <a:r>
              <a:rPr lang="ar-SA" b="1" dirty="0" smtClean="0">
                <a:cs typeface="DecoType Naskh" pitchFamily="2" charset="-78"/>
              </a:rPr>
              <a:t>والنصف</a:t>
            </a:r>
            <a:r>
              <a:rPr lang="en-IN" dirty="0">
                <a:cs typeface="DecoType Naskh" pitchFamily="2" charset="-78"/>
              </a:rPr>
              <a:t> </a:t>
            </a:r>
            <a:endParaRPr lang="en-US" dirty="0">
              <a:cs typeface="DecoType Nas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77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SHORTCUTS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322523" y="1729849"/>
            <a:ext cx="10869477" cy="639763"/>
          </a:xfrm>
        </p:spPr>
        <p:txBody>
          <a:bodyPr>
            <a:noAutofit/>
          </a:bodyPr>
          <a:lstStyle/>
          <a:p>
            <a:r>
              <a:rPr lang="en-US" sz="4267" dirty="0"/>
              <a:t>For </a:t>
            </a:r>
            <a:r>
              <a:rPr lang="en-IN" sz="4267" dirty="0"/>
              <a:t>time left to the next hour </a:t>
            </a:r>
            <a:endParaRPr lang="en-US" sz="4267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322523" y="2847051"/>
            <a:ext cx="10456189" cy="303505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IN" sz="3733" dirty="0">
                <a:cs typeface="DecoType Naskh" pitchFamily="2" charset="-78"/>
              </a:rPr>
              <a:t>It’s 4:40 (20 to 5:00) –       </a:t>
            </a:r>
            <a:r>
              <a:rPr lang="ar-SA" sz="3733" b="1" dirty="0">
                <a:cs typeface="DecoType Naskh" pitchFamily="2" charset="-78"/>
              </a:rPr>
              <a:t> الساعة الخامسة إلا الثلث</a:t>
            </a:r>
          </a:p>
          <a:p>
            <a:pPr marL="0" indent="0" fontAlgn="base">
              <a:buNone/>
            </a:pPr>
            <a:r>
              <a:rPr lang="en-IN" sz="3733" dirty="0">
                <a:cs typeface="DecoType Naskh" pitchFamily="2" charset="-78"/>
              </a:rPr>
              <a:t/>
            </a:r>
            <a:br>
              <a:rPr lang="en-IN" sz="3733" dirty="0">
                <a:cs typeface="DecoType Naskh" pitchFamily="2" charset="-78"/>
              </a:rPr>
            </a:br>
            <a:r>
              <a:rPr lang="en-IN" sz="3733" dirty="0">
                <a:cs typeface="DecoType Naskh" pitchFamily="2" charset="-78"/>
              </a:rPr>
              <a:t>It’s 4:45 (15 to 5:00)-  </a:t>
            </a:r>
            <a:r>
              <a:rPr lang="en-IN" sz="3733" b="1" dirty="0">
                <a:cs typeface="DecoType Naskh" pitchFamily="2" charset="-78"/>
              </a:rPr>
              <a:t>     </a:t>
            </a:r>
            <a:r>
              <a:rPr lang="ar-SA" sz="3733" b="1" dirty="0">
                <a:cs typeface="DecoType Naskh" pitchFamily="2" charset="-78"/>
              </a:rPr>
              <a:t> الساعة الخامسة إلا الربع</a:t>
            </a:r>
          </a:p>
          <a:p>
            <a:pPr marL="0" indent="0" fontAlgn="base">
              <a:buNone/>
            </a:pPr>
            <a:r>
              <a:rPr lang="en-IN" sz="3733" dirty="0">
                <a:cs typeface="DecoType Naskh" pitchFamily="2" charset="-78"/>
              </a:rPr>
              <a:t/>
            </a:r>
            <a:br>
              <a:rPr lang="en-IN" sz="3733" dirty="0">
                <a:cs typeface="DecoType Naskh" pitchFamily="2" charset="-78"/>
              </a:rPr>
            </a:br>
            <a:r>
              <a:rPr lang="en-IN" sz="3733" dirty="0">
                <a:cs typeface="DecoType Naskh" pitchFamily="2" charset="-78"/>
              </a:rPr>
              <a:t>It’s 4:50 (10 to 5:00)-       </a:t>
            </a:r>
            <a:r>
              <a:rPr lang="ar-SA" sz="3733" b="1" dirty="0">
                <a:cs typeface="DecoType Naskh" pitchFamily="2" charset="-78"/>
              </a:rPr>
              <a:t> الساعة الخامسة إلا عشر دقائق</a:t>
            </a:r>
          </a:p>
        </p:txBody>
      </p:sp>
    </p:spTree>
    <p:extLst>
      <p:ext uri="{BB962C8B-B14F-4D97-AF65-F5344CB8AC3E}">
        <p14:creationId xmlns:p14="http://schemas.microsoft.com/office/powerpoint/2010/main" val="351648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3123" y="4939095"/>
            <a:ext cx="7573848" cy="2300749"/>
          </a:xfrm>
        </p:spPr>
        <p:txBody>
          <a:bodyPr>
            <a:normAutofit/>
          </a:bodyPr>
          <a:lstStyle/>
          <a:p>
            <a:r>
              <a:rPr lang="ar-SA" sz="6400" dirty="0">
                <a:solidFill>
                  <a:srgbClr val="FF0000"/>
                </a:solidFill>
                <a:cs typeface="DecoType Thuluth" pitchFamily="2" charset="-78"/>
              </a:rPr>
              <a:t>شكرا لكم</a:t>
            </a:r>
            <a:endParaRPr lang="en-US" sz="6400" dirty="0">
              <a:solidFill>
                <a:srgbClr val="FF0000"/>
              </a:solidFill>
              <a:cs typeface="DecoType Thuluth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295738"/>
            <a:ext cx="4028755" cy="1530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413818" y="1967871"/>
            <a:ext cx="2849508" cy="11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of the above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Day of judgement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  <a:endParaRPr lang="de-AT" sz="2800" b="1" dirty="0">
              <a:solidFill>
                <a:srgbClr val="FFC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Time</a:t>
            </a:r>
            <a:endParaRPr lang="de-A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Watch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r"/>
              <a:r>
                <a:rPr lang="ar-SA" sz="4400" dirty="0">
                  <a:solidFill>
                    <a:prstClr val="white"/>
                  </a:solidFill>
                  <a:latin typeface="Algerian" panose="04020705040A02060702" pitchFamily="82" charset="0"/>
                  <a:cs typeface="AGA Battouta Regular" pitchFamily="2" charset="-78"/>
                </a:rPr>
                <a:t>ما الساعة؟</a:t>
              </a:r>
              <a:endParaRPr lang="en-US" sz="4400" dirty="0">
                <a:solidFill>
                  <a:prstClr val="white"/>
                </a:solidFill>
                <a:latin typeface="Algerian" panose="04020705040A02060702" pitchFamily="82" charset="0"/>
                <a:cs typeface="AGA Battouta Regular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853823" y="272410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56113" y="291865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77153" y="1309688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474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of the above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Day of judgement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Time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accent6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Watch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 algn="r"/>
              <a:r>
                <a:rPr lang="ar-SA" sz="4400" dirty="0">
                  <a:solidFill>
                    <a:prstClr val="white"/>
                  </a:solidFill>
                  <a:latin typeface="Algerian" panose="04020705040A02060702" pitchFamily="82" charset="0"/>
                  <a:cs typeface="AGA Battouta Regular" pitchFamily="2" charset="-78"/>
                </a:rPr>
                <a:t>ما الساعة؟</a:t>
              </a:r>
              <a:endParaRPr lang="en-US" sz="4400" dirty="0">
                <a:solidFill>
                  <a:prstClr val="white"/>
                </a:solidFill>
                <a:latin typeface="Algerian" panose="04020705040A02060702" pitchFamily="82" charset="0"/>
                <a:cs typeface="AGA Battouta Regular" pitchFamily="2" charset="-78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$ 1000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36066" y="192768"/>
            <a:ext cx="609600" cy="609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29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>
            <a:extLst>
              <a:ext uri="{FF2B5EF4-FFF2-40B4-BE49-F238E27FC236}">
                <a16:creationId xmlns:a16="http://schemas.microsoft.com/office/drawing/2014/main" xmlns="" id="{8F212C43-53C1-42D8-A539-45C02A0CA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nzeige">
            <a:extLst>
              <a:ext uri="{FF2B5EF4-FFF2-40B4-BE49-F238E27FC236}">
                <a16:creationId xmlns:a16="http://schemas.microsoft.com/office/drawing/2014/main" xmlns="" id="{2033F0AE-1638-4E6E-B9A0-B2FF961D6188}"/>
              </a:ext>
            </a:extLst>
          </p:cNvPr>
          <p:cNvGrpSpPr/>
          <p:nvPr/>
        </p:nvGrpSpPr>
        <p:grpSpPr>
          <a:xfrm>
            <a:off x="4574771" y="829594"/>
            <a:ext cx="3042459" cy="5198812"/>
            <a:chOff x="8179724" y="1168053"/>
            <a:chExt cx="3042459" cy="5198812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9EB7E2A-FE68-42C8-8E4E-98F6F6448E4B}"/>
                </a:ext>
              </a:extLst>
            </p:cNvPr>
            <p:cNvGrpSpPr/>
            <p:nvPr/>
          </p:nvGrpSpPr>
          <p:grpSpPr>
            <a:xfrm>
              <a:off x="8431559" y="1372438"/>
              <a:ext cx="2790620" cy="4832092"/>
              <a:chOff x="8262223" y="1304918"/>
              <a:chExt cx="3506827" cy="5034853"/>
            </a:xfrm>
          </p:grpSpPr>
          <p:sp>
            <p:nvSpPr>
              <p:cNvPr id="14" name="Money">
                <a:extLst>
                  <a:ext uri="{FF2B5EF4-FFF2-40B4-BE49-F238E27FC236}">
                    <a16:creationId xmlns:a16="http://schemas.microsoft.com/office/drawing/2014/main" xmlns="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120953" y="1304918"/>
                <a:ext cx="2648097" cy="4986750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 MILLION</a:t>
                </a:r>
                <a:endParaRPr lang="de-AT" sz="2200" b="1" dirty="0">
                  <a:solidFill>
                    <a:srgbClr val="F88008"/>
                  </a:solidFill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$ 100,000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$ 10,000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$ 7,000</a:t>
                </a:r>
              </a:p>
              <a:p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$ 3,000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$ 2,000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$ 1,000</a:t>
                </a:r>
              </a:p>
              <a:p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$ 500</a:t>
                </a:r>
              </a:p>
            </p:txBody>
          </p:sp>
          <p:sp>
            <p:nvSpPr>
              <p:cNvPr id="13" name="Number">
                <a:extLst>
                  <a:ext uri="{FF2B5EF4-FFF2-40B4-BE49-F238E27FC236}">
                    <a16:creationId xmlns:a16="http://schemas.microsoft.com/office/drawing/2014/main" xmlns="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262223" y="1304918"/>
                <a:ext cx="805054" cy="503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11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10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9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8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7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6</a:t>
                </a:r>
              </a:p>
              <a:p>
                <a:pPr algn="r"/>
                <a:r>
                  <a:rPr lang="de-AT" sz="2200" b="1" dirty="0">
                    <a:solidFill>
                      <a:schemeClr val="bg1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5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4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</a:p>
              <a:p>
                <a:pPr algn="r"/>
                <a:r>
                  <a:rPr lang="de-AT" sz="2200" b="1" dirty="0">
                    <a:solidFill>
                      <a:srgbClr val="F88008"/>
                    </a:solidFill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24" name="Auswahl" hidden="1">
            <a:extLst>
              <a:ext uri="{FF2B5EF4-FFF2-40B4-BE49-F238E27FC236}">
                <a16:creationId xmlns:a16="http://schemas.microsoft.com/office/drawing/2014/main" xmlns="" id="{BBCF988A-F59E-4D9E-BA5C-1F444E190200}"/>
              </a:ext>
            </a:extLst>
          </p:cNvPr>
          <p:cNvSpPr/>
          <p:nvPr/>
        </p:nvSpPr>
        <p:spPr>
          <a:xfrm>
            <a:off x="4747549" y="5469331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Answer background">
            <a:extLst>
              <a:ext uri="{FF2B5EF4-FFF2-40B4-BE49-F238E27FC236}">
                <a16:creationId xmlns:a16="http://schemas.microsoft.com/office/drawing/2014/main" xmlns="" id="{6FC013AC-61A8-4F05-B5AE-E7ED81DE4F5D}"/>
              </a:ext>
            </a:extLst>
          </p:cNvPr>
          <p:cNvSpPr/>
          <p:nvPr/>
        </p:nvSpPr>
        <p:spPr>
          <a:xfrm>
            <a:off x="4747549" y="5102398"/>
            <a:ext cx="2696901" cy="324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6" name="Question fininished indicator">
            <a:extLst>
              <a:ext uri="{FF2B5EF4-FFF2-40B4-BE49-F238E27FC236}">
                <a16:creationId xmlns:a16="http://schemas.microsoft.com/office/drawing/2014/main" xmlns="" id="{17A0C1AC-FF27-4F2B-9AE7-E9366F15B944}"/>
              </a:ext>
            </a:extLst>
          </p:cNvPr>
          <p:cNvSpPr/>
          <p:nvPr/>
        </p:nvSpPr>
        <p:spPr>
          <a:xfrm>
            <a:off x="5453750" y="5572758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mmerical break">
            <a:hlinkClick r:id="" action="ppaction://media"/>
            <a:extLst>
              <a:ext uri="{FF2B5EF4-FFF2-40B4-BE49-F238E27FC236}">
                <a16:creationId xmlns:a16="http://schemas.microsoft.com/office/drawing/2014/main" xmlns="" id="{632A26F9-7C17-417A-924E-FD32BEBEA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81493" y="234484"/>
            <a:ext cx="595110" cy="595110"/>
          </a:xfrm>
          <a:prstGeom prst="rect">
            <a:avLst/>
          </a:prstGeom>
        </p:spPr>
      </p:pic>
      <p:sp>
        <p:nvSpPr>
          <p:cNvPr id="17" name="Question fininished indicator">
            <a:extLst>
              <a:ext uri="{FF2B5EF4-FFF2-40B4-BE49-F238E27FC236}">
                <a16:creationId xmlns:a16="http://schemas.microsoft.com/office/drawing/2014/main" xmlns="" id="{3DC1648E-AEC8-4D5A-B94E-68991FA47E31}"/>
              </a:ext>
            </a:extLst>
          </p:cNvPr>
          <p:cNvSpPr/>
          <p:nvPr/>
        </p:nvSpPr>
        <p:spPr>
          <a:xfrm>
            <a:off x="5453750" y="5228169"/>
            <a:ext cx="73152" cy="7315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5" y="2418495"/>
            <a:ext cx="3872988" cy="1471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1503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08333E-7 -2.59259E-6 L -0.00026 -0.0474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ackground image">
            <a:extLst>
              <a:ext uri="{FF2B5EF4-FFF2-40B4-BE49-F238E27FC236}">
                <a16:creationId xmlns:a16="http://schemas.microsoft.com/office/drawing/2014/main" xmlns="" id="{4990300C-A9F1-4951-8985-EB8CD3503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تناقص العد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العد التنازلي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nswer B Background">
            <a:extLst>
              <a:ext uri="{FF2B5EF4-FFF2-40B4-BE49-F238E27FC236}">
                <a16:creationId xmlns:a16="http://schemas.microsoft.com/office/drawing/2014/main" xmlns="" id="{F7D689C1-286B-42FD-85DC-C81EACAC8594}"/>
              </a:ext>
            </a:extLst>
          </p:cNvPr>
          <p:cNvSpPr/>
          <p:nvPr/>
        </p:nvSpPr>
        <p:spPr>
          <a:xfrm>
            <a:off x="6274399" y="4178681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Answer B Indicator">
            <a:extLst>
              <a:ext uri="{FF2B5EF4-FFF2-40B4-BE49-F238E27FC236}">
                <a16:creationId xmlns:a16="http://schemas.microsoft.com/office/drawing/2014/main" xmlns="" id="{6D6450C5-C7F3-4402-92DB-4F89AAB195BB}"/>
              </a:ext>
            </a:extLst>
          </p:cNvPr>
          <p:cNvSpPr txBox="1"/>
          <p:nvPr/>
        </p:nvSpPr>
        <p:spPr>
          <a:xfrm>
            <a:off x="6538795" y="4387760"/>
            <a:ext cx="496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>
                <a:solidFill>
                  <a:srgbClr val="FFC000"/>
                </a:solidFill>
                <a:latin typeface="Abadi Extra Light" panose="020B0204020104020204" pitchFamily="34" charset="0"/>
              </a:rPr>
              <a:t>B:</a:t>
            </a:r>
          </a:p>
        </p:txBody>
      </p:sp>
      <p:sp>
        <p:nvSpPr>
          <p:cNvPr id="53" name="#sl-pollanswer(1)">
            <a:extLst>
              <a:ext uri="{FF2B5EF4-FFF2-40B4-BE49-F238E27FC236}">
                <a16:creationId xmlns:a16="http://schemas.microsoft.com/office/drawing/2014/main" xmlns="" id="{86D18980-FBAC-44DB-AE96-DB042EF3060A}"/>
              </a:ext>
            </a:extLst>
          </p:cNvPr>
          <p:cNvSpPr txBox="1"/>
          <p:nvPr/>
        </p:nvSpPr>
        <p:spPr>
          <a:xfrm>
            <a:off x="6984845" y="4192036"/>
            <a:ext cx="3378818" cy="9163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ar-SA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rPr>
              <a:t>العد المعاكس</a:t>
            </a:r>
            <a:endParaRPr lang="de-AT" sz="3200" b="1" dirty="0">
              <a:solidFill>
                <a:schemeClr val="bg1"/>
              </a:solidFill>
              <a:latin typeface="Arial" panose="020B0604020202020204" pitchFamily="34" charset="0"/>
              <a:cs typeface="DecoType Naskh" pitchFamily="2" charset="-78"/>
            </a:endParaRPr>
          </a:p>
        </p:txBody>
      </p:sp>
      <p:sp>
        <p:nvSpPr>
          <p:cNvPr id="37" name="Answer B Foreground">
            <a:extLst>
              <a:ext uri="{FF2B5EF4-FFF2-40B4-BE49-F238E27FC236}">
                <a16:creationId xmlns:a16="http://schemas.microsoft.com/office/drawing/2014/main" xmlns="" id="{490DF4C1-378D-4439-8996-0A1FBCF7335A}"/>
              </a:ext>
            </a:extLst>
          </p:cNvPr>
          <p:cNvSpPr/>
          <p:nvPr/>
        </p:nvSpPr>
        <p:spPr>
          <a:xfrm>
            <a:off x="6289112" y="4169735"/>
            <a:ext cx="4524162" cy="92968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687"/>
              <a:gd name="connsiteY0" fmla="*/ 5286 h 10000"/>
              <a:gd name="connsiteX1" fmla="*/ 1526 w 9687"/>
              <a:gd name="connsiteY1" fmla="*/ 1 h 10000"/>
              <a:gd name="connsiteX2" fmla="*/ 8542 w 9687"/>
              <a:gd name="connsiteY2" fmla="*/ 1 h 10000"/>
              <a:gd name="connsiteX3" fmla="*/ 9687 w 9687"/>
              <a:gd name="connsiteY3" fmla="*/ 5392 h 10000"/>
              <a:gd name="connsiteX4" fmla="*/ 8523 w 9687"/>
              <a:gd name="connsiteY4" fmla="*/ 9941 h 10000"/>
              <a:gd name="connsiteX5" fmla="*/ 1526 w 9687"/>
              <a:gd name="connsiteY5" fmla="*/ 9986 h 10000"/>
              <a:gd name="connsiteX6" fmla="*/ 0 w 9687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10000"/>
              <a:gd name="connsiteY0" fmla="*/ 5286 h 10000"/>
              <a:gd name="connsiteX1" fmla="*/ 1575 w 10000"/>
              <a:gd name="connsiteY1" fmla="*/ 1 h 10000"/>
              <a:gd name="connsiteX2" fmla="*/ 8818 w 10000"/>
              <a:gd name="connsiteY2" fmla="*/ 1 h 10000"/>
              <a:gd name="connsiteX3" fmla="*/ 10000 w 10000"/>
              <a:gd name="connsiteY3" fmla="*/ 5392 h 10000"/>
              <a:gd name="connsiteX4" fmla="*/ 8798 w 10000"/>
              <a:gd name="connsiteY4" fmla="*/ 9941 h 10000"/>
              <a:gd name="connsiteX5" fmla="*/ 1575 w 10000"/>
              <a:gd name="connsiteY5" fmla="*/ 9986 h 10000"/>
              <a:gd name="connsiteX6" fmla="*/ 0 w 10000"/>
              <a:gd name="connsiteY6" fmla="*/ 5286 h 10000"/>
              <a:gd name="connsiteX0" fmla="*/ 0 w 9534"/>
              <a:gd name="connsiteY0" fmla="*/ 5086 h 9999"/>
              <a:gd name="connsiteX1" fmla="*/ 1109 w 9534"/>
              <a:gd name="connsiteY1" fmla="*/ 1 h 9999"/>
              <a:gd name="connsiteX2" fmla="*/ 8352 w 9534"/>
              <a:gd name="connsiteY2" fmla="*/ 1 h 9999"/>
              <a:gd name="connsiteX3" fmla="*/ 9534 w 9534"/>
              <a:gd name="connsiteY3" fmla="*/ 5392 h 9999"/>
              <a:gd name="connsiteX4" fmla="*/ 8332 w 9534"/>
              <a:gd name="connsiteY4" fmla="*/ 9941 h 9999"/>
              <a:gd name="connsiteX5" fmla="*/ 1109 w 9534"/>
              <a:gd name="connsiteY5" fmla="*/ 9986 h 9999"/>
              <a:gd name="connsiteX6" fmla="*/ 0 w 9534"/>
              <a:gd name="connsiteY6" fmla="*/ 5086 h 9999"/>
              <a:gd name="connsiteX0" fmla="*/ 0 w 10000"/>
              <a:gd name="connsiteY0" fmla="*/ 5087 h 10000"/>
              <a:gd name="connsiteX1" fmla="*/ 1163 w 10000"/>
              <a:gd name="connsiteY1" fmla="*/ 1 h 10000"/>
              <a:gd name="connsiteX2" fmla="*/ 8760 w 10000"/>
              <a:gd name="connsiteY2" fmla="*/ 1 h 10000"/>
              <a:gd name="connsiteX3" fmla="*/ 10000 w 10000"/>
              <a:gd name="connsiteY3" fmla="*/ 5393 h 10000"/>
              <a:gd name="connsiteX4" fmla="*/ 8739 w 10000"/>
              <a:gd name="connsiteY4" fmla="*/ 9942 h 10000"/>
              <a:gd name="connsiteX5" fmla="*/ 1163 w 10000"/>
              <a:gd name="connsiteY5" fmla="*/ 9987 h 10000"/>
              <a:gd name="connsiteX6" fmla="*/ 0 w 10000"/>
              <a:gd name="connsiteY6" fmla="*/ 5087 h 10000"/>
              <a:gd name="connsiteX0" fmla="*/ 0 w 10000"/>
              <a:gd name="connsiteY0" fmla="*/ 5087 h 10003"/>
              <a:gd name="connsiteX1" fmla="*/ 1163 w 10000"/>
              <a:gd name="connsiteY1" fmla="*/ 1 h 10003"/>
              <a:gd name="connsiteX2" fmla="*/ 8760 w 10000"/>
              <a:gd name="connsiteY2" fmla="*/ 1 h 10003"/>
              <a:gd name="connsiteX3" fmla="*/ 10000 w 10000"/>
              <a:gd name="connsiteY3" fmla="*/ 5393 h 10003"/>
              <a:gd name="connsiteX4" fmla="*/ 8739 w 10000"/>
              <a:gd name="connsiteY4" fmla="*/ 9942 h 10003"/>
              <a:gd name="connsiteX5" fmla="*/ 1163 w 10000"/>
              <a:gd name="connsiteY5" fmla="*/ 9987 h 10003"/>
              <a:gd name="connsiteX6" fmla="*/ 0 w 10000"/>
              <a:gd name="connsiteY6" fmla="*/ 5087 h 10003"/>
              <a:gd name="connsiteX0" fmla="*/ 0 w 10013"/>
              <a:gd name="connsiteY0" fmla="*/ 5087 h 10003"/>
              <a:gd name="connsiteX1" fmla="*/ 1163 w 10013"/>
              <a:gd name="connsiteY1" fmla="*/ 1 h 10003"/>
              <a:gd name="connsiteX2" fmla="*/ 8760 w 10013"/>
              <a:gd name="connsiteY2" fmla="*/ 1 h 10003"/>
              <a:gd name="connsiteX3" fmla="*/ 10013 w 10013"/>
              <a:gd name="connsiteY3" fmla="*/ 5172 h 10003"/>
              <a:gd name="connsiteX4" fmla="*/ 8739 w 10013"/>
              <a:gd name="connsiteY4" fmla="*/ 9942 h 10003"/>
              <a:gd name="connsiteX5" fmla="*/ 1163 w 10013"/>
              <a:gd name="connsiteY5" fmla="*/ 9987 h 10003"/>
              <a:gd name="connsiteX6" fmla="*/ 0 w 10013"/>
              <a:gd name="connsiteY6" fmla="*/ 5087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" h="10003">
                <a:moveTo>
                  <a:pt x="0" y="5087"/>
                </a:moveTo>
                <a:cubicBezTo>
                  <a:pt x="487" y="3172"/>
                  <a:pt x="273" y="86"/>
                  <a:pt x="1163" y="1"/>
                </a:cubicBezTo>
                <a:lnTo>
                  <a:pt x="8760" y="1"/>
                </a:lnTo>
                <a:cubicBezTo>
                  <a:pt x="9749" y="-16"/>
                  <a:pt x="9568" y="2565"/>
                  <a:pt x="10013" y="5172"/>
                </a:cubicBezTo>
                <a:cubicBezTo>
                  <a:pt x="9488" y="8214"/>
                  <a:pt x="9635" y="10053"/>
                  <a:pt x="8739" y="9942"/>
                </a:cubicBezTo>
                <a:lnTo>
                  <a:pt x="1163" y="9987"/>
                </a:lnTo>
                <a:cubicBezTo>
                  <a:pt x="261" y="10245"/>
                  <a:pt x="506" y="7351"/>
                  <a:pt x="0" y="5087"/>
                </a:cubicBezTo>
                <a:close/>
              </a:path>
            </a:pathLst>
          </a:cu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5"/>
            <a:chOff x="1452892" y="4172004"/>
            <a:chExt cx="4524162" cy="929685"/>
          </a:xfrm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ar-SA" sz="3200" b="1" dirty="0">
                  <a:solidFill>
                    <a:schemeClr val="bg1"/>
                  </a:solidFill>
                  <a:latin typeface="Arial" panose="020B0604020202020204" pitchFamily="34" charset="0"/>
                  <a:cs typeface="DecoType Naskh" pitchFamily="2" charset="-78"/>
                </a:rPr>
                <a:t>العد العكسي</a:t>
              </a:r>
              <a:endParaRPr lang="de-AT" sz="3200" b="1" dirty="0">
                <a:solidFill>
                  <a:schemeClr val="bg1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most appropriate way to express “COUNTDOWN” in Arabic?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$ 2000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xmlns="" id="{AE147EA1-A7B8-472A-9D67-543DB82C28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751326" y="311320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xmlns="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end="6694.1882"/>
                  <p14:fade out="75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853616" y="311320"/>
            <a:ext cx="609600" cy="609600"/>
          </a:xfrm>
          <a:prstGeom prst="rect">
            <a:avLst/>
          </a:prstGeom>
        </p:spPr>
      </p:pic>
      <p:pic>
        <p:nvPicPr>
          <p:cNvPr id="3" name="final answer">
            <a:hlinkClick r:id="" action="ppaction://media"/>
            <a:extLst>
              <a:ext uri="{FF2B5EF4-FFF2-40B4-BE49-F238E27FC236}">
                <a16:creationId xmlns:a16="http://schemas.microsoft.com/office/drawing/2014/main" xmlns="" id="{AA2899EE-0BB1-491D-B054-EA144919A73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83616" y="1233676"/>
            <a:ext cx="304800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9751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7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8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image">
            <a:extLst>
              <a:ext uri="{FF2B5EF4-FFF2-40B4-BE49-F238E27FC236}">
                <a16:creationId xmlns:a16="http://schemas.microsoft.com/office/drawing/2014/main" xmlns="" id="{1230C834-D16D-47B9-8F74-29C0BF3B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4" name="Answer Line 2">
            <a:extLst>
              <a:ext uri="{FF2B5EF4-FFF2-40B4-BE49-F238E27FC236}">
                <a16:creationId xmlns:a16="http://schemas.microsoft.com/office/drawing/2014/main" xmlns="" id="{4B5767AD-D5A3-42E8-94D6-CC3C8423DF69}"/>
              </a:ext>
            </a:extLst>
          </p:cNvPr>
          <p:cNvCxnSpPr>
            <a:cxnSpLocks/>
          </p:cNvCxnSpPr>
          <p:nvPr/>
        </p:nvCxnSpPr>
        <p:spPr>
          <a:xfrm>
            <a:off x="2272" y="578274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nswer D">
            <a:extLst>
              <a:ext uri="{FF2B5EF4-FFF2-40B4-BE49-F238E27FC236}">
                <a16:creationId xmlns:a16="http://schemas.microsoft.com/office/drawing/2014/main" xmlns="" id="{63AD585E-E59E-4654-9EA7-4D03C089D3F1}"/>
              </a:ext>
            </a:extLst>
          </p:cNvPr>
          <p:cNvGrpSpPr/>
          <p:nvPr/>
        </p:nvGrpSpPr>
        <p:grpSpPr>
          <a:xfrm>
            <a:off x="6276671" y="5306896"/>
            <a:ext cx="4524162" cy="929685"/>
            <a:chOff x="1452892" y="4172004"/>
            <a:chExt cx="4524162" cy="929685"/>
          </a:xfrm>
        </p:grpSpPr>
        <p:sp>
          <p:nvSpPr>
            <p:cNvPr id="57" name="Background">
              <a:extLst>
                <a:ext uri="{FF2B5EF4-FFF2-40B4-BE49-F238E27FC236}">
                  <a16:creationId xmlns:a16="http://schemas.microsoft.com/office/drawing/2014/main" xmlns="" id="{36A76643-4BF8-4435-9B71-F6EE643CC045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8" name="D">
              <a:extLst>
                <a:ext uri="{FF2B5EF4-FFF2-40B4-BE49-F238E27FC236}">
                  <a16:creationId xmlns:a16="http://schemas.microsoft.com/office/drawing/2014/main" xmlns="" id="{8A95E103-8F66-4D64-A86B-5A8340642A19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D:</a:t>
              </a:r>
            </a:p>
          </p:txBody>
        </p:sp>
        <p:sp>
          <p:nvSpPr>
            <p:cNvPr id="59" name="#sl-pollanswer(3)">
              <a:extLst>
                <a:ext uri="{FF2B5EF4-FFF2-40B4-BE49-F238E27FC236}">
                  <a16:creationId xmlns:a16="http://schemas.microsoft.com/office/drawing/2014/main" xmlns="" id="{690873F6-EFE2-46C3-A7A3-6C2418344F6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تناقص العد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60" name="Answer C">
            <a:extLst>
              <a:ext uri="{FF2B5EF4-FFF2-40B4-BE49-F238E27FC236}">
                <a16:creationId xmlns:a16="http://schemas.microsoft.com/office/drawing/2014/main" xmlns="" id="{C6656839-03AB-4C47-9D6D-1723E4753444}"/>
              </a:ext>
            </a:extLst>
          </p:cNvPr>
          <p:cNvGrpSpPr/>
          <p:nvPr/>
        </p:nvGrpSpPr>
        <p:grpSpPr>
          <a:xfrm>
            <a:off x="1455164" y="5306896"/>
            <a:ext cx="4524162" cy="929685"/>
            <a:chOff x="1452892" y="4172004"/>
            <a:chExt cx="4524162" cy="929685"/>
          </a:xfrm>
          <a:solidFill>
            <a:srgbClr val="92D050"/>
          </a:solidFill>
        </p:grpSpPr>
        <p:sp>
          <p:nvSpPr>
            <p:cNvPr id="61" name="Background">
              <a:extLst>
                <a:ext uri="{FF2B5EF4-FFF2-40B4-BE49-F238E27FC236}">
                  <a16:creationId xmlns:a16="http://schemas.microsoft.com/office/drawing/2014/main" xmlns="" id="{CAF9EA78-6535-47A6-9C3D-151F26C5CB6D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3" name="C">
              <a:extLst>
                <a:ext uri="{FF2B5EF4-FFF2-40B4-BE49-F238E27FC236}">
                  <a16:creationId xmlns:a16="http://schemas.microsoft.com/office/drawing/2014/main" xmlns="" id="{0A42DF7F-9A81-403B-B6F2-BECB2A47D827}"/>
                </a:ext>
              </a:extLst>
            </p:cNvPr>
            <p:cNvSpPr txBox="1"/>
            <p:nvPr/>
          </p:nvSpPr>
          <p:spPr>
            <a:xfrm>
              <a:off x="1717288" y="4381083"/>
              <a:ext cx="51184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C:</a:t>
              </a:r>
            </a:p>
          </p:txBody>
        </p:sp>
        <p:sp>
          <p:nvSpPr>
            <p:cNvPr id="64" name="#sl-pollanswer(2)">
              <a:extLst>
                <a:ext uri="{FF2B5EF4-FFF2-40B4-BE49-F238E27FC236}">
                  <a16:creationId xmlns:a16="http://schemas.microsoft.com/office/drawing/2014/main" xmlns="" id="{985A755B-6005-4A92-9653-CCE85E8BBC24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العد التنازلي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cxnSp>
        <p:nvCxnSpPr>
          <p:cNvPr id="27" name="Answer Line 1">
            <a:extLst>
              <a:ext uri="{FF2B5EF4-FFF2-40B4-BE49-F238E27FC236}">
                <a16:creationId xmlns:a16="http://schemas.microsoft.com/office/drawing/2014/main" xmlns="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453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nswer B">
            <a:extLst>
              <a:ext uri="{FF2B5EF4-FFF2-40B4-BE49-F238E27FC236}">
                <a16:creationId xmlns:a16="http://schemas.microsoft.com/office/drawing/2014/main" xmlns="" id="{87DF6476-1EA0-4967-B884-76675F4E2440}"/>
              </a:ext>
            </a:extLst>
          </p:cNvPr>
          <p:cNvGrpSpPr/>
          <p:nvPr/>
        </p:nvGrpSpPr>
        <p:grpSpPr>
          <a:xfrm>
            <a:off x="6274399" y="4178681"/>
            <a:ext cx="4524162" cy="929685"/>
            <a:chOff x="1452892" y="4172004"/>
            <a:chExt cx="4524162" cy="929685"/>
          </a:xfrm>
        </p:grpSpPr>
        <p:sp>
          <p:nvSpPr>
            <p:cNvPr id="51" name="Background">
              <a:extLst>
                <a:ext uri="{FF2B5EF4-FFF2-40B4-BE49-F238E27FC236}">
                  <a16:creationId xmlns:a16="http://schemas.microsoft.com/office/drawing/2014/main" xmlns="" id="{F7D689C1-286B-42FD-85DC-C81EACAC8594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B">
              <a:extLst>
                <a:ext uri="{FF2B5EF4-FFF2-40B4-BE49-F238E27FC236}">
                  <a16:creationId xmlns:a16="http://schemas.microsoft.com/office/drawing/2014/main" xmlns="" id="{6D6450C5-C7F3-4402-92DB-4F89AAB195BB}"/>
                </a:ext>
              </a:extLst>
            </p:cNvPr>
            <p:cNvSpPr txBox="1"/>
            <p:nvPr/>
          </p:nvSpPr>
          <p:spPr>
            <a:xfrm>
              <a:off x="1717288" y="4381083"/>
              <a:ext cx="4966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B:</a:t>
              </a:r>
            </a:p>
          </p:txBody>
        </p:sp>
        <p:sp>
          <p:nvSpPr>
            <p:cNvPr id="53" name="#sl-pollanswer(1)">
              <a:extLst>
                <a:ext uri="{FF2B5EF4-FFF2-40B4-BE49-F238E27FC236}">
                  <a16:creationId xmlns:a16="http://schemas.microsoft.com/office/drawing/2014/main" xmlns="" id="{86D18980-FBAC-44DB-AE96-DB042EF3060A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العد المعاكس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4" name="Answer A">
            <a:extLst>
              <a:ext uri="{FF2B5EF4-FFF2-40B4-BE49-F238E27FC236}">
                <a16:creationId xmlns:a16="http://schemas.microsoft.com/office/drawing/2014/main" xmlns="" id="{462FB440-3802-4640-95E5-7E769F1888EB}"/>
              </a:ext>
            </a:extLst>
          </p:cNvPr>
          <p:cNvGrpSpPr/>
          <p:nvPr/>
        </p:nvGrpSpPr>
        <p:grpSpPr>
          <a:xfrm>
            <a:off x="1452892" y="4178681"/>
            <a:ext cx="4524162" cy="929684"/>
            <a:chOff x="1452892" y="4172004"/>
            <a:chExt cx="4524162" cy="929684"/>
          </a:xfrm>
          <a:solidFill>
            <a:schemeClr val="tx1"/>
          </a:solidFill>
        </p:grpSpPr>
        <p:sp>
          <p:nvSpPr>
            <p:cNvPr id="20" name="Background">
              <a:extLst>
                <a:ext uri="{FF2B5EF4-FFF2-40B4-BE49-F238E27FC236}">
                  <a16:creationId xmlns:a16="http://schemas.microsoft.com/office/drawing/2014/main" xmlns="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xmlns="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5141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AT" sz="2800" b="1" dirty="0">
                  <a:solidFill>
                    <a:srgbClr val="FFC000"/>
                  </a:solidFill>
                  <a:latin typeface="Abadi Extra Light" panose="020B0204020104020204" pitchFamily="34" charset="0"/>
                </a:rPr>
                <a:t>A:</a:t>
              </a:r>
            </a:p>
          </p:txBody>
        </p:sp>
        <p:sp>
          <p:nvSpPr>
            <p:cNvPr id="38" name="#sl-pollanswer(0)">
              <a:extLst>
                <a:ext uri="{FF2B5EF4-FFF2-40B4-BE49-F238E27FC236}">
                  <a16:creationId xmlns:a16="http://schemas.microsoft.com/office/drawing/2014/main" xmlns="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870109"/>
            </a:xfrm>
            <a:prstGeom prst="rect">
              <a:avLst/>
            </a:prstGeom>
            <a:grpFill/>
          </p:spPr>
          <p:txBody>
            <a:bodyPr wrap="square" rtlCol="0" anchor="ctr" anchorCtr="0">
              <a:normAutofit/>
            </a:bodyPr>
            <a:lstStyle/>
            <a:p>
              <a:pPr lvl="0"/>
              <a:r>
                <a:rPr lang="ar-SA" sz="3200" b="1" dirty="0">
                  <a:solidFill>
                    <a:prstClr val="white"/>
                  </a:solidFill>
                  <a:latin typeface="Arial" panose="020B0604020202020204" pitchFamily="34" charset="0"/>
                  <a:cs typeface="DecoType Naskh" pitchFamily="2" charset="-78"/>
                </a:rPr>
                <a:t>العد العكسي</a:t>
              </a:r>
              <a:endParaRPr lang="de-AT" sz="3200" b="1" dirty="0">
                <a:solidFill>
                  <a:prstClr val="white"/>
                </a:solidFill>
                <a:latin typeface="Arial" panose="020B0604020202020204" pitchFamily="34" charset="0"/>
                <a:cs typeface="DecoType Naskh" pitchFamily="2" charset="-78"/>
              </a:endParaRPr>
            </a:p>
          </p:txBody>
        </p:sp>
      </p:grpSp>
      <p:grpSp>
        <p:nvGrpSpPr>
          <p:cNvPr id="14" name="Question">
            <a:extLst>
              <a:ext uri="{FF2B5EF4-FFF2-40B4-BE49-F238E27FC236}">
                <a16:creationId xmlns:a16="http://schemas.microsoft.com/office/drawing/2014/main" xmlns="" id="{C06F0B4B-66C1-4499-A17E-4B1853F266A4}"/>
              </a:ext>
            </a:extLst>
          </p:cNvPr>
          <p:cNvGrpSpPr/>
          <p:nvPr/>
        </p:nvGrpSpPr>
        <p:grpSpPr>
          <a:xfrm>
            <a:off x="0" y="2860778"/>
            <a:ext cx="12192000" cy="1136407"/>
            <a:chOff x="0" y="2860778"/>
            <a:chExt cx="12192000" cy="1136407"/>
          </a:xfrm>
        </p:grpSpPr>
        <p:cxnSp>
          <p:nvCxnSpPr>
            <p:cNvPr id="26" name="Line">
              <a:extLst>
                <a:ext uri="{FF2B5EF4-FFF2-40B4-BE49-F238E27FC236}">
                  <a16:creationId xmlns:a16="http://schemas.microsoft.com/office/drawing/2014/main" xmlns="" id="{D9A9127F-6A62-4E1D-BA5E-8DF80971D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429000"/>
              <a:ext cx="12192000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Background">
              <a:extLst>
                <a:ext uri="{FF2B5EF4-FFF2-40B4-BE49-F238E27FC236}">
                  <a16:creationId xmlns:a16="http://schemas.microsoft.com/office/drawing/2014/main" xmlns="" id="{72609FCE-9B2B-431D-A22F-C9C6C2B3DE82}"/>
                </a:ext>
              </a:extLst>
            </p:cNvPr>
            <p:cNvSpPr/>
            <p:nvPr/>
          </p:nvSpPr>
          <p:spPr>
            <a:xfrm>
              <a:off x="1452892" y="2860778"/>
              <a:ext cx="9342799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47" name="#sl-pollquestion()">
              <a:extLst>
                <a:ext uri="{FF2B5EF4-FFF2-40B4-BE49-F238E27FC236}">
                  <a16:creationId xmlns:a16="http://schemas.microsoft.com/office/drawing/2014/main" xmlns="" id="{0B3C0AB6-E99F-4DFB-8A1B-814704AA4FC9}"/>
                </a:ext>
              </a:extLst>
            </p:cNvPr>
            <p:cNvSpPr txBox="1"/>
            <p:nvPr/>
          </p:nvSpPr>
          <p:spPr>
            <a:xfrm>
              <a:off x="1717288" y="2964701"/>
              <a:ext cx="8839255" cy="93234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most appropriate way to express “COUNTDOWN” in Arabic?</a:t>
              </a:r>
            </a:p>
          </p:txBody>
        </p:sp>
      </p:grpSp>
      <p:grpSp>
        <p:nvGrpSpPr>
          <p:cNvPr id="12" name="Current Money Value">
            <a:extLst>
              <a:ext uri="{FF2B5EF4-FFF2-40B4-BE49-F238E27FC236}">
                <a16:creationId xmlns:a16="http://schemas.microsoft.com/office/drawing/2014/main" xmlns="" id="{F69BB7A5-CF27-44D2-A964-DF2E78088389}"/>
              </a:ext>
            </a:extLst>
          </p:cNvPr>
          <p:cNvGrpSpPr/>
          <p:nvPr/>
        </p:nvGrpSpPr>
        <p:grpSpPr>
          <a:xfrm>
            <a:off x="8618368" y="2322355"/>
            <a:ext cx="3573630" cy="347151"/>
            <a:chOff x="8618369" y="2322355"/>
            <a:chExt cx="3555791" cy="347151"/>
          </a:xfrm>
        </p:grpSpPr>
        <p:cxnSp>
          <p:nvCxnSpPr>
            <p:cNvPr id="49" name="Line">
              <a:extLst>
                <a:ext uri="{FF2B5EF4-FFF2-40B4-BE49-F238E27FC236}">
                  <a16:creationId xmlns:a16="http://schemas.microsoft.com/office/drawing/2014/main" xmlns="" id="{8E8A5C75-CFCA-4176-8EB0-4EB34F162D99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10595809" y="2501848"/>
              <a:ext cx="15783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Background">
              <a:extLst>
                <a:ext uri="{FF2B5EF4-FFF2-40B4-BE49-F238E27FC236}">
                  <a16:creationId xmlns:a16="http://schemas.microsoft.com/office/drawing/2014/main" xmlns="" id="{12A54628-84A9-44CB-A81D-4C642051B35E}"/>
                </a:ext>
              </a:extLst>
            </p:cNvPr>
            <p:cNvSpPr/>
            <p:nvPr/>
          </p:nvSpPr>
          <p:spPr>
            <a:xfrm>
              <a:off x="8618369" y="2322355"/>
              <a:ext cx="1977440" cy="347151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7" name="Text">
              <a:extLst>
                <a:ext uri="{FF2B5EF4-FFF2-40B4-BE49-F238E27FC236}">
                  <a16:creationId xmlns:a16="http://schemas.microsoft.com/office/drawing/2014/main" xmlns="" id="{DBB8417C-BFDC-4C68-A750-8B0478B37A21}"/>
                </a:ext>
              </a:extLst>
            </p:cNvPr>
            <p:cNvSpPr txBox="1"/>
            <p:nvPr/>
          </p:nvSpPr>
          <p:spPr>
            <a:xfrm>
              <a:off x="8793584" y="2338239"/>
              <a:ext cx="164263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$ 2000</a:t>
              </a:r>
              <a:endParaRPr lang="en-US" sz="2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34" name="correct answer">
            <a:hlinkClick r:id="" action="ppaction://media"/>
            <a:extLst>
              <a:ext uri="{FF2B5EF4-FFF2-40B4-BE49-F238E27FC236}">
                <a16:creationId xmlns:a16="http://schemas.microsoft.com/office/drawing/2014/main" xmlns="" id="{D543C744-B988-423B-A5E0-4DCC28B5B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43834" y="257694"/>
            <a:ext cx="609600" cy="609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56" y="93179"/>
            <a:ext cx="2921973" cy="11100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62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  <p:tag name="SLIDELIZARD_POLLTEMPLATEID" val="61b8c699380a92798c07e33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  <p:tag name="SLIDELIZARD_POLLTEMPLATEID" val="61b8c699380a92798c07e33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  <p:tag name="SLIDELIZARD_POLLTEMPLATEID" val="61b8c699380a92798c07e33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  <p:tag name="SLIDELIZARD_POLLTEMPLATEID" val="61b8c699380a92798c07e33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ACTION" val="None"/>
  <p:tag name="SLIDELIZARD_POLLTEMPLATEID" val="61b8c699380a92798c07e33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61b8c699380a92798c07e33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A039395E52A4481E99A284DD18DE6" ma:contentTypeVersion="13" ma:contentTypeDescription="Create a new document." ma:contentTypeScope="" ma:versionID="f7c8f2b6bf623116b790949cf986e180">
  <xsd:schema xmlns:xsd="http://www.w3.org/2001/XMLSchema" xmlns:xs="http://www.w3.org/2001/XMLSchema" xmlns:p="http://schemas.microsoft.com/office/2006/metadata/properties" xmlns:ns2="23661874-da08-4297-8e9a-86c876574d92" xmlns:ns3="eb47fbde-ef8c-49b4-9b93-508121e91eaa" targetNamespace="http://schemas.microsoft.com/office/2006/metadata/properties" ma:root="true" ma:fieldsID="fbc92a73e89b93c615119b6747aa3677" ns2:_="" ns3:_="">
    <xsd:import namespace="23661874-da08-4297-8e9a-86c876574d92"/>
    <xsd:import namespace="eb47fbde-ef8c-49b4-9b93-508121e91ea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61874-da08-4297-8e9a-86c876574d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7fbde-ef8c-49b4-9b93-508121e91e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F34EBA-A5CF-4A96-A902-2AE9B00590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8571CE-DD7B-4429-8FE4-0495FE4EA004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eb47fbde-ef8c-49b4-9b93-508121e91eaa"/>
    <ds:schemaRef ds:uri="23661874-da08-4297-8e9a-86c876574d9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D300BD-3179-4B5B-86CF-7FBC8E1FC4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661874-da08-4297-8e9a-86c876574d92"/>
    <ds:schemaRef ds:uri="eb47fbde-ef8c-49b4-9b93-508121e91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1425</Words>
  <Application>Microsoft Office PowerPoint</Application>
  <PresentationFormat>Widescreen</PresentationFormat>
  <Paragraphs>553</Paragraphs>
  <Slides>45</Slides>
  <Notes>0</Notes>
  <HiddenSlides>0</HiddenSlides>
  <MMClips>57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Abadi Extra Light</vt:lpstr>
      <vt:lpstr>AGA Battouta Regular</vt:lpstr>
      <vt:lpstr>Algerian</vt:lpstr>
      <vt:lpstr>AL-KANZ</vt:lpstr>
      <vt:lpstr>Arabic Typesetting</vt:lpstr>
      <vt:lpstr>Arial</vt:lpstr>
      <vt:lpstr>Arial Black</vt:lpstr>
      <vt:lpstr>Calibri</vt:lpstr>
      <vt:lpstr>Calibri Light</vt:lpstr>
      <vt:lpstr>DecoType Naskh</vt:lpstr>
      <vt:lpstr>DecoType Thuluth</vt:lpstr>
      <vt:lpstr>Office</vt:lpstr>
      <vt:lpstr>1_Office Theme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Telling Time in Arabic</vt:lpstr>
      <vt:lpstr>كم الساعة الان؟</vt:lpstr>
      <vt:lpstr>PowerPoint Presentation</vt:lpstr>
      <vt:lpstr>SHORTCUTS</vt:lpstr>
      <vt:lpstr>SHORTCUTS</vt:lpstr>
      <vt:lpstr>شكرا لكم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piale</dc:creator>
  <cp:lastModifiedBy>Mustafa Maheshwar</cp:lastModifiedBy>
  <cp:revision>141</cp:revision>
  <dcterms:created xsi:type="dcterms:W3CDTF">2020-02-11T13:02:59Z</dcterms:created>
  <dcterms:modified xsi:type="dcterms:W3CDTF">2022-05-20T10:50:51Z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0x010100FC2A039395E52A4481E99A284DD18DE6</vt:lpwstr>
  </property>
  <property fmtid="{D5CDD505-2E9C-101B-9397-08002B2CF9AE}" pid="3" name="Order">
    <vt:r8>10300</vt:r8>
  </property>
</Properties>
</file>